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79" r:id="rId2"/>
    <p:sldMasterId id="2147483685" r:id="rId3"/>
  </p:sldMasterIdLst>
  <p:notesMasterIdLst>
    <p:notesMasterId r:id="rId25"/>
  </p:notesMasterIdLst>
  <p:handoutMasterIdLst>
    <p:handoutMasterId r:id="rId26"/>
  </p:handoutMasterIdLst>
  <p:sldIdLst>
    <p:sldId id="745" r:id="rId4"/>
    <p:sldId id="790" r:id="rId5"/>
    <p:sldId id="844" r:id="rId6"/>
    <p:sldId id="902" r:id="rId7"/>
    <p:sldId id="903" r:id="rId8"/>
    <p:sldId id="904" r:id="rId9"/>
    <p:sldId id="905" r:id="rId10"/>
    <p:sldId id="908" r:id="rId11"/>
    <p:sldId id="906" r:id="rId12"/>
    <p:sldId id="907" r:id="rId13"/>
    <p:sldId id="909" r:id="rId14"/>
    <p:sldId id="910" r:id="rId15"/>
    <p:sldId id="911" r:id="rId16"/>
    <p:sldId id="912" r:id="rId17"/>
    <p:sldId id="917" r:id="rId18"/>
    <p:sldId id="913" r:id="rId19"/>
    <p:sldId id="914" r:id="rId20"/>
    <p:sldId id="915" r:id="rId21"/>
    <p:sldId id="918" r:id="rId22"/>
    <p:sldId id="919" r:id="rId23"/>
    <p:sldId id="789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19B3"/>
    <a:srgbClr val="D8FB29"/>
    <a:srgbClr val="1B3AD8"/>
    <a:srgbClr val="FFFF9B"/>
    <a:srgbClr val="FF3399"/>
    <a:srgbClr val="FF65B2"/>
    <a:srgbClr val="75C4FF"/>
    <a:srgbClr val="E7FFFF"/>
    <a:srgbClr val="FFFFCC"/>
    <a:srgbClr val="FFA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4" autoAdjust="0"/>
    <p:restoredTop sz="94543" autoAdjust="0"/>
  </p:normalViewPr>
  <p:slideViewPr>
    <p:cSldViewPr>
      <p:cViewPr varScale="1">
        <p:scale>
          <a:sx n="117" d="100"/>
          <a:sy n="117" d="100"/>
        </p:scale>
        <p:origin x="1494" y="102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28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72B99-2857-5647-9942-9AA1012C25C1}" type="datetime1">
              <a:rPr lang="ko-KR" altLang="en-US" smtClean="0"/>
              <a:t>2019-11-27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4F288-618B-DD4B-A175-2CB666E68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05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80D7F-7D50-1C44-B0D1-3147730D7AAD}" type="datetime1">
              <a:rPr lang="ko-KR" altLang="en-US" smtClean="0"/>
              <a:t>2019-11-27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DB67E-0688-E743-924C-98D1D37EA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892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87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34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56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85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15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53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92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55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98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5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38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72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47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69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15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56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33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02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DB67E-0688-E743-924C-98D1D37EAF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0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1115616" y="4797152"/>
            <a:ext cx="8028384" cy="578495"/>
          </a:xfrm>
        </p:spPr>
        <p:txBody>
          <a:bodyPr>
            <a:noAutofit/>
          </a:bodyPr>
          <a:lstStyle>
            <a:lvl1pPr algn="l">
              <a:defRPr lang="ko-KR" altLang="en-US" sz="3200" b="1" i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1115369" y="5396456"/>
            <a:ext cx="8022890" cy="360040"/>
          </a:xfrm>
        </p:spPr>
        <p:txBody>
          <a:bodyPr>
            <a:noAutofit/>
          </a:bodyPr>
          <a:lstStyle>
            <a:lvl1pPr marL="0" indent="0" algn="l"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971600" y="3501008"/>
            <a:ext cx="0" cy="1008112"/>
          </a:xfrm>
          <a:prstGeom prst="line">
            <a:avLst/>
          </a:prstGeom>
          <a:ln w="76200">
            <a:solidFill>
              <a:srgbClr val="00B050">
                <a:alpha val="5803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853711" y="4382522"/>
            <a:ext cx="7272000" cy="0"/>
          </a:xfrm>
          <a:prstGeom prst="line">
            <a:avLst/>
          </a:prstGeom>
          <a:ln w="76200">
            <a:solidFill>
              <a:srgbClr val="0070C0">
                <a:alpha val="5803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363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555776" cy="1291233"/>
          </a:xfrm>
          <a:prstGeom prst="rect">
            <a:avLst/>
          </a:prstGeom>
          <a:noFill/>
        </p:spPr>
      </p:pic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i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908720"/>
            <a:ext cx="8642350" cy="5400675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v"/>
              <a:defRPr sz="2000" b="1"/>
            </a:lvl1pPr>
            <a:lvl2pPr marL="742950" indent="-285750">
              <a:buFont typeface="Wingdings" charset="2"/>
              <a:buChar char="v"/>
              <a:defRPr sz="1800"/>
            </a:lvl2pPr>
            <a:lvl3pPr marL="1200150" indent="-285750">
              <a:buFont typeface="Wingdings" charset="2"/>
              <a:buChar char="v"/>
              <a:defRPr sz="1600"/>
            </a:lvl3pPr>
            <a:lvl4pPr marL="1657350" indent="-285750">
              <a:buFont typeface="Wingdings" charset="2"/>
              <a:buChar char="v"/>
              <a:defRPr sz="1400"/>
            </a:lvl4pPr>
            <a:lvl5pPr marL="2114550" indent="-285750">
              <a:buFont typeface="Wingdings" charset="2"/>
              <a:buChar char="v"/>
              <a:defRPr sz="140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172400" y="635635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fld id="{77EEDA2F-F3C1-4EA9-BCEE-500E370C501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381328"/>
            <a:ext cx="499517" cy="34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661693" y="6435553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/>
              <a:t>경기대학교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0828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1174690" y="1174690"/>
            <a:ext cx="4689131" cy="233975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 userDrawn="1"/>
        </p:nvSpPr>
        <p:spPr>
          <a:xfrm>
            <a:off x="2258706" y="3136613"/>
            <a:ext cx="5193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b="0" kern="12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감사합니다</a:t>
            </a:r>
            <a:r>
              <a:rPr lang="en-US" altLang="ko-KR" sz="7200" b="0" kern="1200" dirty="0" smtClean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.</a:t>
            </a:r>
            <a:endParaRPr lang="ko-KR" altLang="en-US" sz="7200" b="0" kern="1200" dirty="0" smtClean="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6200000" scaled="1"/>
                <a:tileRect/>
              </a:gradFill>
              <a:latin typeface="맑은 고딕" panose="020B0503020000020004" pitchFamily="50" charset="-127"/>
              <a:ea typeface="맑은 고딕" panose="020B0503020000020004" pitchFamily="50" charset="-127"/>
              <a:cs typeface="조선일보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202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2059527" y="1350756"/>
            <a:ext cx="7056784" cy="792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 baseline="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 smtClean="0"/>
              <a:t>Presentation title</a:t>
            </a:r>
            <a:endParaRPr lang="ko-KR" altLang="en-US" dirty="0"/>
          </a:p>
        </p:txBody>
      </p:sp>
      <p:sp>
        <p:nvSpPr>
          <p:cNvPr id="5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2059527" y="2204864"/>
            <a:ext cx="7056784" cy="4295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0" baseline="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Presentation sub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94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4083161" y="1499232"/>
            <a:ext cx="4301483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36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Contents title</a:t>
            </a:r>
            <a:endParaRPr lang="ko-KR" altLang="en-US"/>
          </a:p>
        </p:txBody>
      </p:sp>
      <p:sp>
        <p:nvSpPr>
          <p:cNvPr id="3" name="텍스트 개체 틀 12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4093672" y="3049907"/>
            <a:ext cx="44387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20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01. Contents title</a:t>
            </a:r>
          </a:p>
        </p:txBody>
      </p:sp>
      <p:sp>
        <p:nvSpPr>
          <p:cNvPr id="4" name="텍스트 개체 틀 12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4589813" y="3430955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01-1. Contents sub title</a:t>
            </a:r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4589813" y="3718632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01-2. Contents sub title</a:t>
            </a:r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4093672" y="4344451"/>
            <a:ext cx="44387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20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02. Contents title</a:t>
            </a:r>
          </a:p>
        </p:txBody>
      </p:sp>
      <p:sp>
        <p:nvSpPr>
          <p:cNvPr id="7" name="텍스트 개체 틀 12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4589813" y="4725499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02-1. Contents sub title</a:t>
            </a:r>
          </a:p>
        </p:txBody>
      </p:sp>
      <p:sp>
        <p:nvSpPr>
          <p:cNvPr id="8" name="텍스트 개체 틀 12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4589813" y="5013176"/>
            <a:ext cx="394262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600" b="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02-2. Contents sub title</a:t>
            </a:r>
          </a:p>
        </p:txBody>
      </p:sp>
    </p:spTree>
    <p:extLst>
      <p:ext uri="{BB962C8B-B14F-4D97-AF65-F5344CB8AC3E}">
        <p14:creationId xmlns:p14="http://schemas.microsoft.com/office/powerpoint/2010/main" val="3794328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96982-6B67-48BF-BE88-CEE75E286A2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323528" y="200715"/>
            <a:ext cx="8496944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3600" b="1" spc="-150" baseline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 smtClean="0"/>
              <a:t>Slide main title</a:t>
            </a:r>
            <a:endParaRPr lang="ko-KR" altLang="en-US" dirty="0"/>
          </a:p>
        </p:txBody>
      </p:sp>
      <p:sp>
        <p:nvSpPr>
          <p:cNvPr id="4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349788" y="1196752"/>
            <a:ext cx="8496944" cy="1162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514350" indent="-514350" algn="l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  <a:defRPr sz="2800" b="1" baseline="0">
                <a:solidFill>
                  <a:schemeClr val="tx1"/>
                </a:solidFill>
                <a:latin typeface="+mn-ea"/>
                <a:ea typeface="+mn-ea"/>
                <a:cs typeface="Tahoma" panose="020B0604030504040204" pitchFamily="34" charset="0"/>
              </a:defRPr>
            </a:lvl1pPr>
            <a:lvl2pPr marL="742950" indent="-285750">
              <a:lnSpc>
                <a:spcPct val="120000"/>
              </a:lnSpc>
              <a:buFont typeface="Arial" panose="020B0604020202020204" pitchFamily="34" charset="0"/>
              <a:buChar char="•"/>
              <a:defRPr lang="ko-KR" altLang="en-US" sz="2400" b="1" kern="1200" baseline="0" dirty="0">
                <a:solidFill>
                  <a:schemeClr val="tx1"/>
                </a:solidFill>
                <a:latin typeface="+mn-ea"/>
                <a:ea typeface="+mn-ea"/>
                <a:cs typeface="Tahoma" panose="020B0604030504040204" pitchFamily="34" charset="0"/>
              </a:defRPr>
            </a:lvl2pPr>
          </a:lstStyle>
          <a:p>
            <a:pPr lvl="0"/>
            <a:r>
              <a:rPr lang="en-US" altLang="ko-KR" dirty="0" smtClean="0"/>
              <a:t>Slide sub title</a:t>
            </a:r>
          </a:p>
          <a:p>
            <a:pPr lvl="1"/>
            <a:r>
              <a:rPr lang="ko-KR" altLang="en-US" dirty="0" smtClean="0"/>
              <a:t>내용</a:t>
            </a:r>
            <a:endParaRPr lang="ko-KR" altLang="en-US" dirty="0"/>
          </a:p>
        </p:txBody>
      </p:sp>
      <p:sp>
        <p:nvSpPr>
          <p:cNvPr id="2" name="직사각형 1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rgbClr val="13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881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96982-6B67-48BF-BE88-CEE75E286A2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421259" y="3717032"/>
            <a:ext cx="4301483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90000"/>
              </a:lnSpc>
              <a:buNone/>
              <a:defRPr sz="36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smtClean="0"/>
              <a:t>Thank you</a:t>
            </a:r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88" t="6430" r="29530" b="49020"/>
          <a:stretch/>
        </p:blipFill>
        <p:spPr>
          <a:xfrm>
            <a:off x="2415056" y="752077"/>
            <a:ext cx="3759834" cy="279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84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2203" y="1196753"/>
            <a:ext cx="5279594" cy="4608512"/>
          </a:xfrm>
          <a:prstGeom prst="rect">
            <a:avLst/>
          </a:prstGeom>
        </p:spPr>
      </p:pic>
      <p:grpSp>
        <p:nvGrpSpPr>
          <p:cNvPr id="31" name="그룹 30"/>
          <p:cNvGrpSpPr/>
          <p:nvPr userDrawn="1"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32" name="직사각형 31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직각 삼각형 32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직각 삼각형 33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5" name="직사각형 34"/>
          <p:cNvSpPr/>
          <p:nvPr userDrawn="1"/>
        </p:nvSpPr>
        <p:spPr>
          <a:xfrm rot="5400000">
            <a:off x="5829248" y="3317799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6" name="직각 삼각형 35"/>
          <p:cNvSpPr/>
          <p:nvPr userDrawn="1"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7" name="직각 삼각형 36"/>
          <p:cNvSpPr/>
          <p:nvPr userDrawn="1"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39" name="직사각형 38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0" name="직각 삼각형 39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직각 삼각형 40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42" name="그룹 41"/>
          <p:cNvGrpSpPr/>
          <p:nvPr userDrawn="1"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43" name="직사각형 42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직각 삼각형 43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5" name="직사각형 44"/>
          <p:cNvSpPr/>
          <p:nvPr userDrawn="1"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6" name="직각 삼각형 45"/>
          <p:cNvSpPr/>
          <p:nvPr userDrawn="1"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21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892481" cy="4437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7790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bg>
      <p:bgPr>
        <a:blipFill dpi="0" rotWithShape="1"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0"/>
          <p:cNvSpPr>
            <a:spLocks noGrp="1"/>
          </p:cNvSpPr>
          <p:nvPr>
            <p:ph type="ctrTitle"/>
          </p:nvPr>
        </p:nvSpPr>
        <p:spPr>
          <a:xfrm>
            <a:off x="1302308" y="3139752"/>
            <a:ext cx="6539384" cy="578495"/>
          </a:xfrm>
        </p:spPr>
        <p:txBody>
          <a:bodyPr>
            <a:noAutofit/>
          </a:bodyPr>
          <a:lstStyle>
            <a:lvl1pPr>
              <a:defRPr sz="33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pPr algn="ctr"/>
            <a:endParaRPr lang="ko-KR" altLang="en-US" sz="33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7" name="그룹 6"/>
          <p:cNvGrpSpPr/>
          <p:nvPr userDrawn="1"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8" name="직사각형 7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" name="직각 삼각형 9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1" name="직사각형 10"/>
          <p:cNvSpPr/>
          <p:nvPr userDrawn="1"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 userDrawn="1"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직각 삼각형 12"/>
          <p:cNvSpPr/>
          <p:nvPr userDrawn="1"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4" name="그룹 13"/>
          <p:cNvGrpSpPr/>
          <p:nvPr userDrawn="1"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6" name="직사각형 15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직각 삼각형 16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직각 삼각형 17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9" name="그룹 18"/>
          <p:cNvGrpSpPr/>
          <p:nvPr userDrawn="1"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20" name="직사각형 19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직각 삼각형 20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2" name="직사각형 21"/>
          <p:cNvSpPr/>
          <p:nvPr userDrawn="1"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직각 삼각형 22"/>
          <p:cNvSpPr/>
          <p:nvPr userDrawn="1"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338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251519" y="216038"/>
            <a:ext cx="8641655" cy="413196"/>
          </a:xfrm>
        </p:spPr>
        <p:txBody>
          <a:bodyPr>
            <a:noAutofit/>
          </a:bodyPr>
          <a:lstStyle>
            <a:lvl1pPr algn="ctr">
              <a:defRPr lang="ko-KR" altLang="en-US" sz="3000" b="1" i="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HY헤드라인M" panose="02030600000101010101" pitchFamily="18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835574"/>
            <a:ext cx="8642350" cy="5581129"/>
          </a:xfrm>
        </p:spPr>
        <p:txBody>
          <a:bodyPr>
            <a:normAutofit/>
          </a:bodyPr>
          <a:lstStyle>
            <a:lvl1pPr marL="358775" indent="-358775" algn="just">
              <a:lnSpc>
                <a:spcPct val="150000"/>
              </a:lnSpc>
              <a:buSzPct val="140000"/>
              <a:buFontTx/>
              <a:buBlip>
                <a:blip r:embed="rId2"/>
              </a:buBlip>
              <a:defRPr sz="2200" b="1"/>
            </a:lvl1pPr>
            <a:lvl2pPr marL="709613" indent="-252413" algn="just">
              <a:lnSpc>
                <a:spcPct val="150000"/>
              </a:lnSpc>
              <a:buFontTx/>
              <a:buBlip>
                <a:blip r:embed="rId3"/>
              </a:buBlip>
              <a:defRPr sz="1900"/>
            </a:lvl2pPr>
            <a:lvl3pPr marL="1111250" indent="-196850" algn="just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  <a:defRPr sz="1600"/>
            </a:lvl3pPr>
            <a:lvl4pPr marL="1657350" indent="-285750" algn="just">
              <a:lnSpc>
                <a:spcPct val="150000"/>
              </a:lnSpc>
              <a:buFont typeface="Wingdings" charset="2"/>
              <a:buChar char="v"/>
              <a:defRPr sz="1000"/>
            </a:lvl4pPr>
            <a:lvl5pPr marL="2114550" indent="-285750" algn="just">
              <a:lnSpc>
                <a:spcPct val="150000"/>
              </a:lnSpc>
              <a:buFont typeface="Wingdings" charset="2"/>
              <a:buChar char="v"/>
              <a:defRPr sz="70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12846" y="6494288"/>
            <a:ext cx="1931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경기대학교 </a:t>
            </a: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창의공과대학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173095" y="6450165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EDA2F-F3C1-4EA9-BCEE-500E370C501D}" type="slidenum">
              <a:rPr kumimoji="0" lang="ko-KR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24" b="37531"/>
          <a:stretch/>
        </p:blipFill>
        <p:spPr>
          <a:xfrm>
            <a:off x="107504" y="6416704"/>
            <a:ext cx="806896" cy="432048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252215" y="97739"/>
            <a:ext cx="8640960" cy="648072"/>
          </a:xfrm>
          <a:prstGeom prst="rect">
            <a:avLst/>
          </a:prstGeom>
          <a:noFill/>
          <a:ln w="57150">
            <a:solidFill>
              <a:srgbClr val="00A4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4" name="그림 13" descr="&lt;strong&gt;CPU&lt;/strong&gt; (central Processing Unit) - Chip Stock Photography - Image: 17903572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062" y="151361"/>
            <a:ext cx="548673" cy="552891"/>
          </a:xfrm>
          <a:prstGeom prst="rect">
            <a:avLst/>
          </a:prstGeom>
        </p:spPr>
      </p:pic>
      <p:grpSp>
        <p:nvGrpSpPr>
          <p:cNvPr id="15" name="그룹 14"/>
          <p:cNvGrpSpPr/>
          <p:nvPr userDrawn="1"/>
        </p:nvGrpSpPr>
        <p:grpSpPr>
          <a:xfrm>
            <a:off x="251519" y="6101842"/>
            <a:ext cx="8641655" cy="445925"/>
            <a:chOff x="-4165741" y="5205477"/>
            <a:chExt cx="17312236" cy="893343"/>
          </a:xfrm>
        </p:grpSpPr>
        <p:pic>
          <p:nvPicPr>
            <p:cNvPr id="13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4165741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3452442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2739142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2027785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131448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-60118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22501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835800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549100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2260457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297375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368705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4400357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511365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5826956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6538313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7251612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7964912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8688599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9401898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0115198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0826555" y="5205479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1539854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4" descr="chipset에 대한 이미지 검색결과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652748">
              <a:off x="12253154" y="5205477"/>
              <a:ext cx="893341" cy="89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722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555776" cy="1291233"/>
          </a:xfrm>
          <a:prstGeom prst="rect">
            <a:avLst/>
          </a:prstGeom>
          <a:noFill/>
        </p:spPr>
      </p:pic>
      <p:sp>
        <p:nvSpPr>
          <p:cNvPr id="9" name="제목 8"/>
          <p:cNvSpPr>
            <a:spLocks noGrp="1"/>
          </p:cNvSpPr>
          <p:nvPr>
            <p:ph type="title" hasCustomPrompt="1"/>
          </p:nvPr>
        </p:nvSpPr>
        <p:spPr>
          <a:xfrm>
            <a:off x="914400" y="260648"/>
            <a:ext cx="8229600" cy="413196"/>
          </a:xfrm>
        </p:spPr>
        <p:txBody>
          <a:bodyPr>
            <a:noAutofit/>
          </a:bodyPr>
          <a:lstStyle>
            <a:lvl1pPr algn="r">
              <a:defRPr lang="ko-KR" altLang="en-US" sz="2000" b="1" i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1259632" y="729272"/>
            <a:ext cx="777692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908720"/>
            <a:ext cx="8642350" cy="5400675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v"/>
              <a:defRPr sz="2000" b="1"/>
            </a:lvl1pPr>
            <a:lvl2pPr marL="742950" indent="-285750">
              <a:buFont typeface="Wingdings" charset="2"/>
              <a:buChar char="v"/>
              <a:defRPr sz="1800"/>
            </a:lvl2pPr>
            <a:lvl3pPr marL="1200150" indent="-285750">
              <a:buFont typeface="Wingdings" charset="2"/>
              <a:buChar char="v"/>
              <a:defRPr sz="1600"/>
            </a:lvl3pPr>
            <a:lvl4pPr marL="1657350" indent="-285750">
              <a:buFont typeface="Wingdings" charset="2"/>
              <a:buChar char="v"/>
              <a:defRPr sz="1400"/>
            </a:lvl4pPr>
            <a:lvl5pPr marL="2114550" indent="-285750">
              <a:buFont typeface="Wingdings" charset="2"/>
              <a:buChar char="v"/>
              <a:defRPr sz="140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172400" y="635635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EDA2F-F3C1-4EA9-BCEE-500E370C501D}" type="slidenum">
              <a:rPr kumimoji="0" lang="ko-KR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381328"/>
            <a:ext cx="499517" cy="34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661693" y="6435553"/>
            <a:ext cx="2448106" cy="2081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경기대학교 공과대학 전자공학과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4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1174690" y="1174690"/>
            <a:ext cx="4689131" cy="233975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 userDrawn="1"/>
        </p:nvSpPr>
        <p:spPr>
          <a:xfrm>
            <a:off x="1975193" y="2807025"/>
            <a:ext cx="5193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감사합니다</a:t>
            </a:r>
            <a:r>
              <a:rPr kumimoji="0" lang="en-US" altLang="ko-KR" sz="72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조선일보명조" pitchFamily="18" charset="-127"/>
              </a:rPr>
              <a:t>.</a:t>
            </a:r>
            <a:endParaRPr kumimoji="0" lang="ko-KR" altLang="en-US" sz="7200" b="0" i="0" u="none" strike="noStrike" kern="1200" cap="none" spc="0" normalizeH="0" baseline="0" noProof="0" dirty="0" smtClean="0">
              <a:ln>
                <a:noFill/>
              </a:ln>
              <a:gradFill flip="none" rotWithShape="1"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16200000" scaled="1"/>
                <a:tileRect/>
              </a:gra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조선일보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7313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p03_경과보고서2.jpg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1115616" y="3429000"/>
            <a:ext cx="8028384" cy="578495"/>
          </a:xfrm>
        </p:spPr>
        <p:txBody>
          <a:bodyPr>
            <a:noAutofit/>
          </a:bodyPr>
          <a:lstStyle>
            <a:lvl1pPr algn="l">
              <a:defRPr lang="ko-KR" altLang="en-US" sz="3200" b="1" i="0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1115369" y="4028304"/>
            <a:ext cx="8022890" cy="360040"/>
          </a:xfrm>
        </p:spPr>
        <p:txBody>
          <a:bodyPr>
            <a:noAutofit/>
          </a:bodyPr>
          <a:lstStyle>
            <a:lvl1pPr marL="0" indent="0" algn="l"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cxnSp>
        <p:nvCxnSpPr>
          <p:cNvPr id="13" name="직선 연결선 12"/>
          <p:cNvCxnSpPr/>
          <p:nvPr userDrawn="1"/>
        </p:nvCxnSpPr>
        <p:spPr>
          <a:xfrm>
            <a:off x="971600" y="3438053"/>
            <a:ext cx="0" cy="1080000"/>
          </a:xfrm>
          <a:prstGeom prst="line">
            <a:avLst/>
          </a:prstGeom>
          <a:ln w="76200">
            <a:solidFill>
              <a:srgbClr val="FF0000">
                <a:alpha val="5803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853711" y="4382522"/>
            <a:ext cx="6976392" cy="0"/>
          </a:xfrm>
          <a:prstGeom prst="line">
            <a:avLst/>
          </a:prstGeom>
          <a:ln w="76200">
            <a:solidFill>
              <a:srgbClr val="0070C0">
                <a:alpha val="58039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261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msk\Desktop\abstract-blue-backgrounds-14_1920x1200_71472.jpg"/>
          <p:cNvPicPr>
            <a:picLocks noChangeAspect="1" noChangeArrowheads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892481" cy="4437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207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"/>
          <p:cNvSpPr>
            <a:spLocks noGrp="1"/>
          </p:cNvSpPr>
          <p:nvPr>
            <p:ph type="ctrTitle" hasCustomPrompt="1"/>
          </p:nvPr>
        </p:nvSpPr>
        <p:spPr>
          <a:xfrm>
            <a:off x="2604616" y="3068960"/>
            <a:ext cx="6539384" cy="578495"/>
          </a:xfrm>
        </p:spPr>
        <p:txBody>
          <a:bodyPr>
            <a:noAutofit/>
          </a:bodyPr>
          <a:lstStyle>
            <a:lvl1pPr algn="r">
              <a:defRPr lang="ko-KR" altLang="en-US" sz="2400" b="1" kern="120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6200000" scaled="1"/>
                  <a:tileRect/>
                </a:gra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r>
              <a:rPr lang="ko-KR" altLang="en-US" dirty="0" smtClean="0"/>
              <a:t>소제목 스타일 편집</a:t>
            </a:r>
            <a:endParaRPr lang="ko-KR" altLang="en-US" dirty="0"/>
          </a:p>
        </p:txBody>
      </p:sp>
      <p:pic>
        <p:nvPicPr>
          <p:cNvPr id="4" name="그림 3" descr="p03_경과보고서2.jpg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0" y="1586"/>
            <a:ext cx="9144000" cy="685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40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51815-28AB-FB4B-8077-F98FD6874F6E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2019-11-27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EEDA2F-F3C1-4EA9-BCEE-500E370C501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010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fld id="{8FC51815-28AB-FB4B-8077-F98FD6874F6E}" type="datetime1">
              <a:rPr lang="ko-KR" altLang="en-US" smtClean="0"/>
              <a:t>2019-11-27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" panose="020B0503020000020004" pitchFamily="50" charset="-127"/>
              </a:defRPr>
            </a:lvl1pPr>
          </a:lstStyle>
          <a:p>
            <a:fld id="{77EEDA2F-F3C1-4EA9-BCEE-500E370C50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491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맑은 고딕" panose="020B0503020000020004" pitchFamily="50" charset="-127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96982-6B67-48BF-BE88-CEE75E286A2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직사각형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81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gif"/><Relationship Id="rId3" Type="http://schemas.openxmlformats.org/officeDocument/2006/relationships/audio" Target="../media/audio3.wav"/><Relationship Id="rId7" Type="http://schemas.openxmlformats.org/officeDocument/2006/relationships/image" Target="../media/image4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4.png"/><Relationship Id="rId11" Type="http://schemas.openxmlformats.org/officeDocument/2006/relationships/image" Target="../media/image58.png"/><Relationship Id="rId5" Type="http://schemas.openxmlformats.org/officeDocument/2006/relationships/image" Target="../media/image32.png"/><Relationship Id="rId10" Type="http://schemas.openxmlformats.org/officeDocument/2006/relationships/image" Target="../media/image57.png"/><Relationship Id="rId4" Type="http://schemas.openxmlformats.org/officeDocument/2006/relationships/image" Target="../media/image24.png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63.png"/><Relationship Id="rId3" Type="http://schemas.openxmlformats.org/officeDocument/2006/relationships/image" Target="../media/image24.png"/><Relationship Id="rId7" Type="http://schemas.openxmlformats.org/officeDocument/2006/relationships/image" Target="../media/image62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1.png"/><Relationship Id="rId11" Type="http://schemas.openxmlformats.org/officeDocument/2006/relationships/image" Target="../media/image42.png"/><Relationship Id="rId5" Type="http://schemas.openxmlformats.org/officeDocument/2006/relationships/image" Target="../media/image47.png"/><Relationship Id="rId10" Type="http://schemas.openxmlformats.org/officeDocument/2006/relationships/image" Target="../media/image41.png"/><Relationship Id="rId4" Type="http://schemas.openxmlformats.org/officeDocument/2006/relationships/image" Target="../media/image32.png"/><Relationship Id="rId9" Type="http://schemas.openxmlformats.org/officeDocument/2006/relationships/image" Target="../media/image40.png"/><Relationship Id="rId1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24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5.png"/><Relationship Id="rId5" Type="http://schemas.openxmlformats.org/officeDocument/2006/relationships/image" Target="../media/image6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audio" Target="../media/audio4.wav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44.png"/><Relationship Id="rId4" Type="http://schemas.openxmlformats.org/officeDocument/2006/relationships/image" Target="../media/image24.png"/><Relationship Id="rId9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audio" Target="../media/audio4.wav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3.png"/><Relationship Id="rId5" Type="http://schemas.openxmlformats.org/officeDocument/2006/relationships/image" Target="../media/image68.png"/><Relationship Id="rId4" Type="http://schemas.openxmlformats.org/officeDocument/2006/relationships/image" Target="../media/image24.pn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24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6.png"/><Relationship Id="rId5" Type="http://schemas.openxmlformats.org/officeDocument/2006/relationships/image" Target="../media/image44.png"/><Relationship Id="rId10" Type="http://schemas.openxmlformats.org/officeDocument/2006/relationships/image" Target="../media/image80.jpeg"/><Relationship Id="rId4" Type="http://schemas.openxmlformats.org/officeDocument/2006/relationships/image" Target="../media/image68.png"/><Relationship Id="rId9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1.png"/><Relationship Id="rId5" Type="http://schemas.openxmlformats.org/officeDocument/2006/relationships/image" Target="../media/image71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2.png"/><Relationship Id="rId5" Type="http://schemas.openxmlformats.org/officeDocument/2006/relationships/image" Target="../media/image71.png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audio" Target="../media/audio4.wav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3.png"/><Relationship Id="rId5" Type="http://schemas.openxmlformats.org/officeDocument/2006/relationships/image" Target="../media/image68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8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8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24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68.png"/><Relationship Id="rId9" Type="http://schemas.openxmlformats.org/officeDocument/2006/relationships/image" Target="../media/image8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kyonggi.ac.kr@gmail.com" TargetMode="External"/><Relationship Id="rId2" Type="http://schemas.openxmlformats.org/officeDocument/2006/relationships/hyperlink" Target="blog.naver.com/brainfo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4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2.png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png"/><Relationship Id="rId3" Type="http://schemas.openxmlformats.org/officeDocument/2006/relationships/image" Target="../media/image24.png"/><Relationship Id="rId7" Type="http://schemas.openxmlformats.org/officeDocument/2006/relationships/image" Target="../media/image40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11" Type="http://schemas.openxmlformats.org/officeDocument/2006/relationships/image" Target="../media/image47.png"/><Relationship Id="rId5" Type="http://schemas.openxmlformats.org/officeDocument/2006/relationships/image" Target="../media/image45.png"/><Relationship Id="rId10" Type="http://schemas.openxmlformats.org/officeDocument/2006/relationships/image" Target="../media/image46.png"/><Relationship Id="rId4" Type="http://schemas.openxmlformats.org/officeDocument/2006/relationships/image" Target="../media/image32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2.pn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3.png"/><Relationship Id="rId5" Type="http://schemas.openxmlformats.org/officeDocument/2006/relationships/image" Target="../media/image44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34835"/>
            <a:ext cx="9144000" cy="48691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605583296" descr="EMB000067581d01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38"/>
          <a:stretch/>
        </p:blipFill>
        <p:spPr bwMode="auto">
          <a:xfrm>
            <a:off x="2275800" y="3989541"/>
            <a:ext cx="4603971" cy="285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각 삼각형 5"/>
          <p:cNvSpPr/>
          <p:nvPr/>
        </p:nvSpPr>
        <p:spPr>
          <a:xfrm>
            <a:off x="0" y="-34836"/>
            <a:ext cx="7884368" cy="6883047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순서도: 수동 입력 6"/>
          <p:cNvSpPr/>
          <p:nvPr/>
        </p:nvSpPr>
        <p:spPr>
          <a:xfrm>
            <a:off x="4578847" y="0"/>
            <a:ext cx="4565153" cy="68482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6"/>
              <a:gd name="connsiteY0" fmla="*/ 6896 h 10000"/>
              <a:gd name="connsiteX1" fmla="*/ 10016 w 10016"/>
              <a:gd name="connsiteY1" fmla="*/ 0 h 10000"/>
              <a:gd name="connsiteX2" fmla="*/ 10016 w 10016"/>
              <a:gd name="connsiteY2" fmla="*/ 10000 h 10000"/>
              <a:gd name="connsiteX3" fmla="*/ 16 w 10016"/>
              <a:gd name="connsiteY3" fmla="*/ 10000 h 10000"/>
              <a:gd name="connsiteX4" fmla="*/ 0 w 10016"/>
              <a:gd name="connsiteY4" fmla="*/ 6896 h 10000"/>
              <a:gd name="connsiteX0" fmla="*/ 0 w 10016"/>
              <a:gd name="connsiteY0" fmla="*/ 6858 h 10000"/>
              <a:gd name="connsiteX1" fmla="*/ 10016 w 10016"/>
              <a:gd name="connsiteY1" fmla="*/ 0 h 10000"/>
              <a:gd name="connsiteX2" fmla="*/ 10016 w 10016"/>
              <a:gd name="connsiteY2" fmla="*/ 10000 h 10000"/>
              <a:gd name="connsiteX3" fmla="*/ 16 w 10016"/>
              <a:gd name="connsiteY3" fmla="*/ 10000 h 10000"/>
              <a:gd name="connsiteX4" fmla="*/ 0 w 10016"/>
              <a:gd name="connsiteY4" fmla="*/ 6858 h 10000"/>
              <a:gd name="connsiteX0" fmla="*/ 5 w 10002"/>
              <a:gd name="connsiteY0" fmla="*/ 5866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5 w 10002"/>
              <a:gd name="connsiteY4" fmla="*/ 5866 h 10000"/>
              <a:gd name="connsiteX0" fmla="*/ 23 w 10001"/>
              <a:gd name="connsiteY0" fmla="*/ 5828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23 w 10001"/>
              <a:gd name="connsiteY4" fmla="*/ 5828 h 10000"/>
              <a:gd name="connsiteX0" fmla="*/ 23 w 10001"/>
              <a:gd name="connsiteY0" fmla="*/ 5815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23 w 10001"/>
              <a:gd name="connsiteY4" fmla="*/ 5815 h 10000"/>
              <a:gd name="connsiteX0" fmla="*/ 23 w 10001"/>
              <a:gd name="connsiteY0" fmla="*/ 580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23 w 10001"/>
              <a:gd name="connsiteY4" fmla="*/ 5802 h 10000"/>
              <a:gd name="connsiteX0" fmla="*/ 4 w 10001"/>
              <a:gd name="connsiteY0" fmla="*/ 5802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4 w 10001"/>
              <a:gd name="connsiteY4" fmla="*/ 580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000">
                <a:moveTo>
                  <a:pt x="4" y="5802"/>
                </a:moveTo>
                <a:lnTo>
                  <a:pt x="10001" y="0"/>
                </a:lnTo>
                <a:lnTo>
                  <a:pt x="10001" y="10000"/>
                </a:lnTo>
                <a:lnTo>
                  <a:pt x="1" y="10000"/>
                </a:lnTo>
                <a:cubicBezTo>
                  <a:pt x="-4" y="8965"/>
                  <a:pt x="9" y="6837"/>
                  <a:pt x="4" y="5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4347959" y="1826797"/>
            <a:ext cx="148857" cy="1488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4995105" y="1826797"/>
            <a:ext cx="148857" cy="1488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118" y="1546153"/>
            <a:ext cx="4279763" cy="2371550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4995105" y="4844101"/>
            <a:ext cx="4002535" cy="153673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ko-KR" sz="2000" dirty="0" smtClean="0">
                <a:solidFill>
                  <a:schemeClr val="bg1"/>
                </a:solidFill>
              </a:rPr>
              <a:t/>
            </a:r>
            <a:br>
              <a:rPr lang="en-US" altLang="ko-KR" sz="2000" dirty="0" smtClean="0">
                <a:solidFill>
                  <a:schemeClr val="bg1"/>
                </a:solidFill>
              </a:rPr>
            </a:br>
            <a:r>
              <a:rPr lang="ko-KR" altLang="en-US" sz="2000" dirty="0" smtClean="0">
                <a:solidFill>
                  <a:schemeClr val="bg1"/>
                </a:solidFill>
              </a:rPr>
              <a:t>이 영 호</a:t>
            </a:r>
            <a:r>
              <a:rPr lang="en-US" altLang="ko-KR" sz="2000" dirty="0" smtClean="0">
                <a:solidFill>
                  <a:schemeClr val="bg1"/>
                </a:solidFill>
              </a:rPr>
              <a:t/>
            </a:r>
            <a:br>
              <a:rPr lang="en-US" altLang="ko-KR" sz="2000" dirty="0" smtClean="0">
                <a:solidFill>
                  <a:schemeClr val="bg1"/>
                </a:solidFill>
              </a:rPr>
            </a:br>
            <a:r>
              <a:rPr lang="en-US" altLang="ko-KR" sz="2000" dirty="0" smtClean="0">
                <a:solidFill>
                  <a:schemeClr val="bg1"/>
                </a:solidFill>
              </a:rPr>
              <a:t>kyonggi.ac.kr@gmail.com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5875" y="364573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(</a:t>
            </a:r>
            <a:r>
              <a:rPr lang="ko-KR" altLang="en-US" b="1" dirty="0" smtClean="0">
                <a:solidFill>
                  <a:schemeClr val="bg1"/>
                </a:solidFill>
              </a:rPr>
              <a:t>감미로운 코딩</a:t>
            </a:r>
            <a:r>
              <a:rPr lang="en-US" altLang="ko-KR" b="1" dirty="0" smtClean="0">
                <a:solidFill>
                  <a:schemeClr val="bg1"/>
                </a:solidFill>
              </a:rPr>
              <a:t>)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ì´ë©ì¼ì ëí ì´ë¯¸ì§ ê²ìê²°ê³¼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745" y="5907089"/>
            <a:ext cx="680359" cy="38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3474" y="5282369"/>
            <a:ext cx="3686038" cy="11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22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94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94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94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94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1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  <p:bldP spid="17" grpId="3" animBg="1"/>
      <p:bldP spid="19" grpId="1" animBg="1"/>
      <p:bldP spid="19" grpId="2" animBg="1"/>
      <p:bldP spid="19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404" y="585910"/>
            <a:ext cx="5633192" cy="816935"/>
          </a:xfrm>
          <a:prstGeom prst="rect">
            <a:avLst/>
          </a:prstGeom>
        </p:spPr>
      </p:pic>
      <p:sp>
        <p:nvSpPr>
          <p:cNvPr id="35" name="직사각형 34"/>
          <p:cNvSpPr/>
          <p:nvPr/>
        </p:nvSpPr>
        <p:spPr>
          <a:xfrm>
            <a:off x="682110" y="2420887"/>
            <a:ext cx="7774632" cy="3971201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434" y="1945772"/>
            <a:ext cx="7797460" cy="542591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7207" y="1350200"/>
            <a:ext cx="3889585" cy="926672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326" y="2808514"/>
            <a:ext cx="1847592" cy="3255584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20" y="2808514"/>
            <a:ext cx="1847592" cy="3255584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668" y="2808514"/>
            <a:ext cx="1847592" cy="3255584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56"/>
          <a:stretch/>
        </p:blipFill>
        <p:spPr>
          <a:xfrm>
            <a:off x="4788766" y="4431586"/>
            <a:ext cx="1407915" cy="1631346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56"/>
          <a:stretch/>
        </p:blipFill>
        <p:spPr>
          <a:xfrm>
            <a:off x="4789483" y="2808188"/>
            <a:ext cx="1407198" cy="1630516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779" y="3047618"/>
            <a:ext cx="736851" cy="432800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446" y="3300560"/>
            <a:ext cx="750190" cy="432800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950" y="3060796"/>
            <a:ext cx="750190" cy="4328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143000" y="4572000"/>
            <a:ext cx="812800" cy="1181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3165784" y="4565650"/>
            <a:ext cx="812800" cy="533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6616700" y="4267200"/>
            <a:ext cx="1111250" cy="5397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00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클릭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클릭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클릭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682110" y="2432957"/>
            <a:ext cx="7774632" cy="3959132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404" y="585910"/>
            <a:ext cx="5633192" cy="816935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1122726" y="4637542"/>
            <a:ext cx="1192340" cy="71341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Y: </a:t>
            </a:r>
            <a:r>
              <a:rPr lang="en-US" altLang="ko-KR" b="1" dirty="0" smtClean="0">
                <a:solidFill>
                  <a:schemeClr val="tx1"/>
                </a:solidFill>
              </a:rPr>
              <a:t>-3</a:t>
            </a: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크기</a:t>
            </a:r>
            <a:r>
              <a:rPr lang="en-US" altLang="ko-KR" dirty="0" smtClean="0">
                <a:solidFill>
                  <a:schemeClr val="tx1"/>
                </a:solidFill>
              </a:rPr>
              <a:t>: </a:t>
            </a:r>
            <a:r>
              <a:rPr lang="en-US" altLang="ko-KR" b="1" dirty="0" smtClean="0">
                <a:solidFill>
                  <a:schemeClr val="tx1"/>
                </a:solidFill>
              </a:rPr>
              <a:t>600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13" y="2780928"/>
            <a:ext cx="1190694" cy="1757691"/>
          </a:xfrm>
          <a:prstGeom prst="rect">
            <a:avLst/>
          </a:prstGeom>
        </p:spPr>
      </p:pic>
      <p:grpSp>
        <p:nvGrpSpPr>
          <p:cNvPr id="38" name="그룹 37"/>
          <p:cNvGrpSpPr/>
          <p:nvPr/>
        </p:nvGrpSpPr>
        <p:grpSpPr>
          <a:xfrm>
            <a:off x="2223067" y="3040727"/>
            <a:ext cx="2564957" cy="1750620"/>
            <a:chOff x="2268052" y="2542477"/>
            <a:chExt cx="2564957" cy="1750620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52728" y="2157801"/>
              <a:ext cx="1750620" cy="2519972"/>
            </a:xfrm>
            <a:prstGeom prst="rect">
              <a:avLst/>
            </a:prstGeom>
          </p:spPr>
        </p:pic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23610" y="2949229"/>
              <a:ext cx="2109399" cy="1018120"/>
            </a:xfrm>
            <a:prstGeom prst="rect">
              <a:avLst/>
            </a:prstGeom>
          </p:spPr>
        </p:pic>
      </p:grpSp>
      <p:pic>
        <p:nvPicPr>
          <p:cNvPr id="40" name="그림 3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061" y="2819262"/>
            <a:ext cx="596148" cy="896813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017" y="4149429"/>
            <a:ext cx="440631" cy="1122312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761" y="4149429"/>
            <a:ext cx="440631" cy="1122312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3048" y="4146217"/>
            <a:ext cx="445815" cy="1124904"/>
          </a:xfrm>
          <a:prstGeom prst="rect">
            <a:avLst/>
          </a:prstGeom>
        </p:spPr>
      </p:pic>
      <p:sp>
        <p:nvSpPr>
          <p:cNvPr id="44" name="왼쪽 중괄호 43"/>
          <p:cNvSpPr/>
          <p:nvPr/>
        </p:nvSpPr>
        <p:spPr>
          <a:xfrm rot="16200000">
            <a:off x="6102358" y="4036941"/>
            <a:ext cx="206695" cy="2753886"/>
          </a:xfrm>
          <a:prstGeom prst="leftBrace">
            <a:avLst>
              <a:gd name="adj1" fmla="val 42864"/>
              <a:gd name="adj2" fmla="val 50000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/>
          <p:cNvSpPr/>
          <p:nvPr/>
        </p:nvSpPr>
        <p:spPr>
          <a:xfrm>
            <a:off x="6588224" y="2950043"/>
            <a:ext cx="1192340" cy="6949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Y: </a:t>
            </a:r>
            <a:r>
              <a:rPr lang="en-US" altLang="ko-KR" b="1" dirty="0" smtClean="0">
                <a:solidFill>
                  <a:schemeClr val="tx1"/>
                </a:solidFill>
              </a:rPr>
              <a:t>-8</a:t>
            </a: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방향</a:t>
            </a:r>
            <a:r>
              <a:rPr lang="en-US" altLang="ko-KR" dirty="0" smtClean="0">
                <a:solidFill>
                  <a:schemeClr val="tx1"/>
                </a:solidFill>
              </a:rPr>
              <a:t>: </a:t>
            </a:r>
            <a:r>
              <a:rPr lang="en-US" altLang="ko-KR" b="1" dirty="0" smtClean="0">
                <a:solidFill>
                  <a:schemeClr val="tx1"/>
                </a:solidFill>
              </a:rPr>
              <a:t>90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5625571" y="5581683"/>
            <a:ext cx="1192340" cy="6949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Y: </a:t>
            </a:r>
            <a:r>
              <a:rPr lang="en-US" altLang="ko-KR" b="1" dirty="0" smtClean="0">
                <a:solidFill>
                  <a:schemeClr val="tx1"/>
                </a:solidFill>
              </a:rPr>
              <a:t>-20</a:t>
            </a: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방향</a:t>
            </a:r>
            <a:r>
              <a:rPr lang="en-US" altLang="ko-KR" dirty="0" smtClean="0">
                <a:solidFill>
                  <a:schemeClr val="tx1"/>
                </a:solidFill>
              </a:rPr>
              <a:t>: </a:t>
            </a:r>
            <a:r>
              <a:rPr lang="en-US" altLang="ko-KR" b="1" dirty="0" smtClean="0">
                <a:solidFill>
                  <a:schemeClr val="tx1"/>
                </a:solidFill>
              </a:rPr>
              <a:t>90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1434" y="1940962"/>
            <a:ext cx="7797460" cy="549145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27207" y="1348932"/>
            <a:ext cx="3889585" cy="926672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2961275" y="3699721"/>
            <a:ext cx="5328591" cy="35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1600" dirty="0" smtClean="0">
                <a:solidFill>
                  <a:srgbClr val="FFFF00"/>
                </a:solidFill>
              </a:rPr>
              <a:t>상품</a:t>
            </a:r>
            <a:r>
              <a:rPr lang="en-US" altLang="ko-KR" sz="1600" dirty="0" smtClean="0">
                <a:solidFill>
                  <a:srgbClr val="FFFF00"/>
                </a:solidFill>
              </a:rPr>
              <a:t>(</a:t>
            </a:r>
            <a:r>
              <a:rPr lang="ko-KR" altLang="en-US" sz="1600" dirty="0" smtClean="0">
                <a:solidFill>
                  <a:srgbClr val="FFFF00"/>
                </a:solidFill>
              </a:rPr>
              <a:t>음료수</a:t>
            </a:r>
            <a:r>
              <a:rPr lang="en-US" altLang="ko-KR" sz="1600" dirty="0" smtClean="0">
                <a:solidFill>
                  <a:srgbClr val="FFFF00"/>
                </a:solidFill>
              </a:rPr>
              <a:t>)</a:t>
            </a:r>
            <a:r>
              <a:rPr lang="ko-KR" altLang="en-US" sz="1600" dirty="0">
                <a:solidFill>
                  <a:srgbClr val="FFFF00"/>
                </a:solidFill>
              </a:rPr>
              <a:t> </a:t>
            </a:r>
            <a:r>
              <a:rPr lang="ko-KR" altLang="en-US" sz="1600" dirty="0" smtClean="0">
                <a:solidFill>
                  <a:srgbClr val="FFFF00"/>
                </a:solidFill>
              </a:rPr>
              <a:t>오브젝트들은 숨김 처리</a:t>
            </a:r>
            <a:endParaRPr lang="ko-KR" altLang="en-US" sz="1600" dirty="0">
              <a:solidFill>
                <a:srgbClr val="FFFF0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8163" y="2952574"/>
            <a:ext cx="496954" cy="54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8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404" y="585910"/>
            <a:ext cx="5633192" cy="816935"/>
          </a:xfrm>
          <a:prstGeom prst="rect">
            <a:avLst/>
          </a:prstGeom>
        </p:spPr>
      </p:pic>
      <p:sp>
        <p:nvSpPr>
          <p:cNvPr id="31" name="직사각형 30"/>
          <p:cNvSpPr/>
          <p:nvPr/>
        </p:nvSpPr>
        <p:spPr>
          <a:xfrm>
            <a:off x="682110" y="2420887"/>
            <a:ext cx="7774632" cy="3971201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682110" y="1952650"/>
            <a:ext cx="7774632" cy="468238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900" dirty="0" smtClean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오브젝트 배치</a:t>
            </a:r>
            <a:endParaRPr lang="ko-KR" altLang="en-US" sz="19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207" y="1348932"/>
            <a:ext cx="3889585" cy="926672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238" y="2720028"/>
            <a:ext cx="6096000" cy="3429000"/>
          </a:xfrm>
          <a:prstGeom prst="rect">
            <a:avLst/>
          </a:prstGeom>
        </p:spPr>
      </p:pic>
      <p:sp>
        <p:nvSpPr>
          <p:cNvPr id="3" name="타원 2"/>
          <p:cNvSpPr/>
          <p:nvPr/>
        </p:nvSpPr>
        <p:spPr>
          <a:xfrm>
            <a:off x="2108868" y="3789040"/>
            <a:ext cx="2016224" cy="1715112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그룹 23"/>
          <p:cNvGrpSpPr/>
          <p:nvPr/>
        </p:nvGrpSpPr>
        <p:grpSpPr>
          <a:xfrm>
            <a:off x="2843658" y="2948571"/>
            <a:ext cx="1298561" cy="792090"/>
            <a:chOff x="2843658" y="2948571"/>
            <a:chExt cx="1298561" cy="792090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8078" y="2948571"/>
              <a:ext cx="1246050" cy="792090"/>
            </a:xfrm>
            <a:prstGeom prst="rect">
              <a:avLst/>
            </a:prstGeom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43658" y="3049634"/>
              <a:ext cx="1298561" cy="4999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987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2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682110" y="2420887"/>
            <a:ext cx="7774632" cy="3971201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404" y="583964"/>
            <a:ext cx="5633192" cy="816935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241480"/>
            <a:ext cx="3662575" cy="1193048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988" y="3247310"/>
            <a:ext cx="3662575" cy="2244266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563" y="4648933"/>
            <a:ext cx="3771034" cy="842643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434" y="1950917"/>
            <a:ext cx="7797460" cy="542591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27207" y="1350200"/>
            <a:ext cx="3889585" cy="926672"/>
          </a:xfrm>
          <a:prstGeom prst="rect">
            <a:avLst/>
          </a:prstGeom>
        </p:spPr>
      </p:pic>
      <p:sp>
        <p:nvSpPr>
          <p:cNvPr id="29" name="모서리가 둥근 직사각형 28"/>
          <p:cNvSpPr/>
          <p:nvPr/>
        </p:nvSpPr>
        <p:spPr>
          <a:xfrm>
            <a:off x="2115564" y="5108206"/>
            <a:ext cx="503479" cy="274340"/>
          </a:xfrm>
          <a:prstGeom prst="roundRect">
            <a:avLst>
              <a:gd name="adj" fmla="val 45012"/>
            </a:avLst>
          </a:prstGeom>
          <a:solidFill>
            <a:srgbClr val="FFE3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?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5768934" y="4048926"/>
            <a:ext cx="503479" cy="274340"/>
          </a:xfrm>
          <a:prstGeom prst="roundRect">
            <a:avLst>
              <a:gd name="adj" fmla="val 45012"/>
            </a:avLst>
          </a:prstGeom>
          <a:solidFill>
            <a:srgbClr val="FFE3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?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6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w)" to="(-ppt_w*2)" calcmode="lin" valueType="num">
                                      <p:cBhvr rctx="PPT">
                                        <p:cTn id="6" dur="625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625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1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1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단체 와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6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from="(ppt_w)" to="(-ppt_w*2)" calcmode="lin" valueType="num">
                                      <p:cBhvr rctx="PPT">
                                        <p:cTn id="13" dur="625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4" dur="625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5" dur="1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단체 와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682110" y="2420887"/>
            <a:ext cx="7774632" cy="3971201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404" y="583964"/>
            <a:ext cx="5633192" cy="816935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030" y="4993667"/>
            <a:ext cx="3316491" cy="983208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682792"/>
            <a:ext cx="4446446" cy="336785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018829" y="2582126"/>
            <a:ext cx="532859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1600" dirty="0" smtClean="0">
                <a:solidFill>
                  <a:srgbClr val="FFFF00"/>
                </a:solidFill>
              </a:rPr>
              <a:t>첫 번째 버튼 코딩 완료 후</a:t>
            </a:r>
            <a:r>
              <a:rPr lang="en-US" altLang="ko-KR" sz="1600" dirty="0" smtClean="0">
                <a:solidFill>
                  <a:srgbClr val="FFFF00"/>
                </a:solidFill>
              </a:rPr>
              <a:t>, </a:t>
            </a:r>
            <a:r>
              <a:rPr lang="ko-KR" altLang="en-US" sz="1600" dirty="0" smtClean="0">
                <a:solidFill>
                  <a:srgbClr val="FFFF00"/>
                </a:solidFill>
              </a:rPr>
              <a:t>버튼 오브젝트 복제</a:t>
            </a:r>
            <a:endParaRPr lang="en-US" altLang="ko-KR" sz="1600" dirty="0" smtClean="0">
              <a:solidFill>
                <a:srgbClr val="FFFF00"/>
              </a:solidFill>
            </a:endParaRPr>
          </a:p>
          <a:p>
            <a:pPr algn="r">
              <a:lnSpc>
                <a:spcPct val="120000"/>
              </a:lnSpc>
            </a:pPr>
            <a:r>
              <a:rPr lang="ko-KR" altLang="en-US" sz="1600" dirty="0" smtClean="0">
                <a:solidFill>
                  <a:srgbClr val="FFFF00"/>
                </a:solidFill>
              </a:rPr>
              <a:t>두 번째 </a:t>
            </a:r>
            <a:r>
              <a:rPr lang="en-US" altLang="ko-KR" sz="1600" dirty="0" smtClean="0">
                <a:solidFill>
                  <a:srgbClr val="FFFF00"/>
                </a:solidFill>
              </a:rPr>
              <a:t>~ </a:t>
            </a:r>
            <a:r>
              <a:rPr lang="ko-KR" altLang="en-US" sz="1600" dirty="0" smtClean="0">
                <a:solidFill>
                  <a:srgbClr val="FFFF00"/>
                </a:solidFill>
              </a:rPr>
              <a:t>네 번째 버튼 코드 일부 수정</a:t>
            </a:r>
            <a:endParaRPr lang="en-US" altLang="ko-KR" sz="1600" dirty="0" smtClean="0">
              <a:solidFill>
                <a:srgbClr val="FFFF00"/>
              </a:solidFill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 smtClean="0">
                <a:solidFill>
                  <a:srgbClr val="FFFF00"/>
                </a:solidFill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빨간색 동그라미</a:t>
            </a:r>
            <a:r>
              <a:rPr lang="ko-KR" altLang="en-US" sz="1600" dirty="0" smtClean="0">
                <a:solidFill>
                  <a:srgbClr val="FFFF00"/>
                </a:solidFill>
              </a:rPr>
              <a:t> 표시된 숫자 값</a:t>
            </a:r>
            <a:r>
              <a:rPr lang="en-US" altLang="ko-KR" sz="1600" dirty="0" smtClean="0">
                <a:solidFill>
                  <a:srgbClr val="FFFF00"/>
                </a:solidFill>
              </a:rPr>
              <a:t>)</a:t>
            </a:r>
            <a:endParaRPr lang="ko-KR" altLang="en-US" sz="1600" dirty="0">
              <a:solidFill>
                <a:srgbClr val="FFFF00"/>
              </a:solidFill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2514559" y="3079900"/>
            <a:ext cx="288602" cy="2886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/>
          <p:cNvSpPr/>
          <p:nvPr/>
        </p:nvSpPr>
        <p:spPr>
          <a:xfrm>
            <a:off x="2563370" y="4300690"/>
            <a:ext cx="288602" cy="2886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아래쪽 화살표 26"/>
          <p:cNvSpPr/>
          <p:nvPr/>
        </p:nvSpPr>
        <p:spPr>
          <a:xfrm rot="5400000">
            <a:off x="3668708" y="5189396"/>
            <a:ext cx="288032" cy="36004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모서리가 둥근 직사각형 27"/>
          <p:cNvSpPr/>
          <p:nvPr/>
        </p:nvSpPr>
        <p:spPr>
          <a:xfrm>
            <a:off x="6955979" y="3976653"/>
            <a:ext cx="1296144" cy="6480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DX빨간우체통B" panose="02020600000000000000" pitchFamily="18" charset="-127"/>
                <a:ea typeface="DX빨간우체통B" panose="02020600000000000000" pitchFamily="18" charset="-127"/>
              </a:rPr>
              <a:t>음성 지원 확장 블록</a:t>
            </a:r>
            <a:endParaRPr lang="en-US" altLang="ko-KR" b="1" dirty="0" smtClean="0">
              <a:solidFill>
                <a:schemeClr val="tx1"/>
              </a:solidFill>
              <a:latin typeface="DX빨간우체통B" panose="02020600000000000000" pitchFamily="18" charset="-127"/>
              <a:ea typeface="DX빨간우체통B" panose="02020600000000000000" pitchFamily="18" charset="-127"/>
            </a:endParaRP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270" y="1958915"/>
            <a:ext cx="7797460" cy="542591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7207" y="1350200"/>
            <a:ext cx="3889585" cy="926672"/>
          </a:xfrm>
          <a:prstGeom prst="rect">
            <a:avLst/>
          </a:prstGeom>
        </p:spPr>
      </p:pic>
      <p:sp>
        <p:nvSpPr>
          <p:cNvPr id="37" name="직사각형 36"/>
          <p:cNvSpPr/>
          <p:nvPr/>
        </p:nvSpPr>
        <p:spPr>
          <a:xfrm>
            <a:off x="3652224" y="3410143"/>
            <a:ext cx="219216" cy="247660"/>
          </a:xfrm>
          <a:prstGeom prst="rect">
            <a:avLst/>
          </a:prstGeom>
          <a:solidFill>
            <a:srgbClr val="D8FB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?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1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repeatCount="2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w)" to="(-ppt_w*2)" calcmode="lin" valueType="num">
                                      <p:cBhvr rctx="PPT">
                                        <p:cTn id="21" dur="625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2" dur="625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3" dur="1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단체 와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6" grpId="0" animBg="1"/>
      <p:bldP spid="39" grpId="0" animBg="1"/>
      <p:bldP spid="27" grpId="0" animBg="1"/>
      <p:bldP spid="28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682110" y="2420887"/>
            <a:ext cx="7774632" cy="3971201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682110" y="1944486"/>
            <a:ext cx="7774632" cy="468238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900" dirty="0" smtClean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음성 지원 확장 블록 추가</a:t>
            </a:r>
            <a:endParaRPr lang="ko-KR" altLang="en-US" sz="19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404" y="583964"/>
            <a:ext cx="5633192" cy="816935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207" y="1350200"/>
            <a:ext cx="3889585" cy="92667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160529" y="5036143"/>
            <a:ext cx="6046897" cy="740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dirty="0" smtClean="0">
                <a:solidFill>
                  <a:srgbClr val="FFFF00"/>
                </a:solidFill>
              </a:rPr>
              <a:t>“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확장</a:t>
            </a:r>
            <a:r>
              <a:rPr lang="en-US" altLang="ko-KR" sz="1600" dirty="0" smtClean="0">
                <a:solidFill>
                  <a:srgbClr val="FFFF00"/>
                </a:solidFill>
              </a:rPr>
              <a:t>”</a:t>
            </a:r>
            <a:r>
              <a:rPr lang="ko-KR" altLang="en-US" sz="1600" dirty="0" smtClean="0">
                <a:solidFill>
                  <a:srgbClr val="FFFF00"/>
                </a:solidFill>
              </a:rPr>
              <a:t> 블록 카테고리에서 </a:t>
            </a:r>
            <a:r>
              <a:rPr lang="en-US" altLang="ko-KR" sz="1600" dirty="0" smtClean="0">
                <a:solidFill>
                  <a:srgbClr val="FFFF00"/>
                </a:solidFill>
              </a:rPr>
              <a:t>“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확장 블록 불러오기</a:t>
            </a:r>
            <a:r>
              <a:rPr lang="en-US" altLang="ko-KR" sz="1600" dirty="0" smtClean="0">
                <a:solidFill>
                  <a:srgbClr val="FFFF00"/>
                </a:solidFill>
              </a:rPr>
              <a:t>” </a:t>
            </a:r>
            <a:r>
              <a:rPr lang="ko-KR" altLang="en-US" sz="1600" dirty="0" smtClean="0">
                <a:solidFill>
                  <a:srgbClr val="FFFF00"/>
                </a:solidFill>
              </a:rPr>
              <a:t>버튼 클릭 후</a:t>
            </a:r>
            <a:r>
              <a:rPr lang="en-US" altLang="ko-KR" sz="1600" dirty="0" smtClean="0">
                <a:solidFill>
                  <a:srgbClr val="FFFF00"/>
                </a:solidFill>
              </a:rPr>
              <a:t>,</a:t>
            </a:r>
          </a:p>
          <a:p>
            <a:pPr algn="just">
              <a:lnSpc>
                <a:spcPct val="140000"/>
              </a:lnSpc>
            </a:pPr>
            <a:r>
              <a:rPr lang="en-US" altLang="ko-KR" sz="1600" dirty="0" smtClean="0">
                <a:solidFill>
                  <a:srgbClr val="FFFF00"/>
                </a:solidFill>
              </a:rPr>
              <a:t>“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읽어주기</a:t>
            </a:r>
            <a:r>
              <a:rPr lang="en-US" altLang="ko-KR" sz="1600" dirty="0" smtClean="0">
                <a:solidFill>
                  <a:srgbClr val="FFFF00"/>
                </a:solidFill>
              </a:rPr>
              <a:t>” </a:t>
            </a:r>
            <a:r>
              <a:rPr lang="ko-KR" altLang="en-US" sz="1600" dirty="0" smtClean="0">
                <a:solidFill>
                  <a:srgbClr val="FFFF00"/>
                </a:solidFill>
              </a:rPr>
              <a:t>블록 모음 추가하기</a:t>
            </a:r>
            <a:endParaRPr lang="ko-KR" altLang="en-US" sz="1600" dirty="0">
              <a:solidFill>
                <a:srgbClr val="FFFF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597" y="5789583"/>
            <a:ext cx="3438525" cy="48577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590" y="2660852"/>
            <a:ext cx="1338069" cy="1197741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424" b="15571"/>
          <a:stretch/>
        </p:blipFill>
        <p:spPr>
          <a:xfrm>
            <a:off x="3265560" y="2660852"/>
            <a:ext cx="1954498" cy="483899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366" y="2660852"/>
            <a:ext cx="1964214" cy="2240547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80304" y="2747785"/>
            <a:ext cx="478815" cy="393281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26499" y="2747785"/>
            <a:ext cx="478815" cy="39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5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682110" y="2420887"/>
            <a:ext cx="7774632" cy="3971201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404" y="583964"/>
            <a:ext cx="5633192" cy="816935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213" y="3919422"/>
            <a:ext cx="3665273" cy="8190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9383" y="2771636"/>
            <a:ext cx="3833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600" dirty="0" smtClean="0">
                <a:solidFill>
                  <a:srgbClr val="FFFF00"/>
                </a:solidFill>
              </a:rPr>
              <a:t>식혜</a:t>
            </a:r>
            <a:r>
              <a:rPr lang="en-US" altLang="ko-KR" sz="1600" dirty="0" smtClean="0">
                <a:solidFill>
                  <a:srgbClr val="FFFF00"/>
                </a:solidFill>
              </a:rPr>
              <a:t>, </a:t>
            </a:r>
            <a:r>
              <a:rPr lang="ko-KR" altLang="en-US" sz="1600" dirty="0" smtClean="0">
                <a:solidFill>
                  <a:srgbClr val="FFFF00"/>
                </a:solidFill>
              </a:rPr>
              <a:t>사이다</a:t>
            </a:r>
            <a:r>
              <a:rPr lang="en-US" altLang="ko-KR" sz="1600" dirty="0" smtClean="0">
                <a:solidFill>
                  <a:srgbClr val="FFFF00"/>
                </a:solidFill>
              </a:rPr>
              <a:t>, </a:t>
            </a:r>
            <a:r>
              <a:rPr lang="ko-KR" altLang="en-US" sz="1600" dirty="0" smtClean="0">
                <a:solidFill>
                  <a:srgbClr val="FFFF00"/>
                </a:solidFill>
              </a:rPr>
              <a:t>콜라</a:t>
            </a:r>
            <a:r>
              <a:rPr lang="en-US" altLang="ko-KR" sz="1600" dirty="0" smtClean="0">
                <a:solidFill>
                  <a:srgbClr val="FFFF00"/>
                </a:solidFill>
              </a:rPr>
              <a:t>, </a:t>
            </a:r>
            <a:r>
              <a:rPr lang="ko-KR" altLang="en-US" sz="1600" dirty="0" err="1" smtClean="0">
                <a:solidFill>
                  <a:srgbClr val="FFFF00"/>
                </a:solidFill>
              </a:rPr>
              <a:t>환타</a:t>
            </a:r>
            <a:r>
              <a:rPr lang="ko-KR" altLang="en-US" sz="1600" dirty="0" smtClean="0">
                <a:solidFill>
                  <a:srgbClr val="FFFF00"/>
                </a:solidFill>
              </a:rPr>
              <a:t> 공통 적용</a:t>
            </a:r>
            <a:endParaRPr lang="ko-KR" altLang="en-US" sz="1600" dirty="0">
              <a:solidFill>
                <a:srgbClr val="FFFF00"/>
              </a:solidFill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434" y="1933160"/>
            <a:ext cx="7797460" cy="542591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7207" y="1350200"/>
            <a:ext cx="3889585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682110" y="2420887"/>
            <a:ext cx="7774632" cy="3971201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404" y="583964"/>
            <a:ext cx="5633192" cy="816935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213" y="3919422"/>
            <a:ext cx="3665273" cy="8190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9383" y="2771636"/>
            <a:ext cx="3833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 smtClean="0">
                <a:solidFill>
                  <a:srgbClr val="FFFF00"/>
                </a:solidFill>
              </a:rPr>
              <a:t>900, 1100, 1200, 1000</a:t>
            </a:r>
            <a:r>
              <a:rPr lang="ko-KR" altLang="en-US" sz="1600" dirty="0" smtClean="0">
                <a:solidFill>
                  <a:srgbClr val="FFFF00"/>
                </a:solidFill>
              </a:rPr>
              <a:t> 공통 적용</a:t>
            </a:r>
            <a:endParaRPr lang="ko-KR" altLang="en-US" sz="1600" dirty="0">
              <a:solidFill>
                <a:srgbClr val="FFFF00"/>
              </a:solidFill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434" y="1932909"/>
            <a:ext cx="7797460" cy="542591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7207" y="1350200"/>
            <a:ext cx="3889585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9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682110" y="2420887"/>
            <a:ext cx="7774632" cy="3971201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404" y="583964"/>
            <a:ext cx="5633192" cy="81693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877" y="2572605"/>
            <a:ext cx="4867350" cy="361152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059832" y="3823060"/>
            <a:ext cx="532859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1600" dirty="0" smtClean="0">
                <a:solidFill>
                  <a:srgbClr val="FFFF00"/>
                </a:solidFill>
              </a:rPr>
              <a:t>식혜 오브젝트 코딩 완료 후</a:t>
            </a:r>
            <a:r>
              <a:rPr lang="en-US" altLang="ko-KR" sz="1600" dirty="0" smtClean="0">
                <a:solidFill>
                  <a:srgbClr val="FFFF00"/>
                </a:solidFill>
              </a:rPr>
              <a:t>, </a:t>
            </a:r>
            <a:r>
              <a:rPr lang="ko-KR" altLang="en-US" sz="1600" dirty="0" smtClean="0">
                <a:solidFill>
                  <a:srgbClr val="FFFF00"/>
                </a:solidFill>
              </a:rPr>
              <a:t>전체 코드 복사</a:t>
            </a:r>
            <a:endParaRPr lang="en-US" altLang="ko-KR" sz="1600" dirty="0" smtClean="0">
              <a:solidFill>
                <a:srgbClr val="FFFF00"/>
              </a:solidFill>
            </a:endParaRPr>
          </a:p>
          <a:p>
            <a:pPr algn="r">
              <a:lnSpc>
                <a:spcPct val="120000"/>
              </a:lnSpc>
            </a:pPr>
            <a:r>
              <a:rPr lang="ko-KR" altLang="en-US" sz="1600" dirty="0" smtClean="0">
                <a:solidFill>
                  <a:srgbClr val="FFFF00"/>
                </a:solidFill>
              </a:rPr>
              <a:t>사이다 </a:t>
            </a:r>
            <a:r>
              <a:rPr lang="en-US" altLang="ko-KR" sz="1600" dirty="0" smtClean="0">
                <a:solidFill>
                  <a:srgbClr val="FFFF00"/>
                </a:solidFill>
              </a:rPr>
              <a:t>~ </a:t>
            </a:r>
            <a:r>
              <a:rPr lang="ko-KR" altLang="en-US" sz="1600" dirty="0" err="1" smtClean="0">
                <a:solidFill>
                  <a:srgbClr val="FFFF00"/>
                </a:solidFill>
              </a:rPr>
              <a:t>환타</a:t>
            </a:r>
            <a:r>
              <a:rPr lang="ko-KR" altLang="en-US" sz="1600" dirty="0" smtClean="0">
                <a:solidFill>
                  <a:srgbClr val="FFFF00"/>
                </a:solidFill>
              </a:rPr>
              <a:t> 오브젝트 코드에 </a:t>
            </a:r>
            <a:r>
              <a:rPr lang="ko-KR" altLang="en-US" sz="1600" dirty="0" err="1" smtClean="0">
                <a:solidFill>
                  <a:srgbClr val="FFFF00"/>
                </a:solidFill>
              </a:rPr>
              <a:t>붙여넣은</a:t>
            </a:r>
            <a:r>
              <a:rPr lang="ko-KR" altLang="en-US" sz="1600" dirty="0" smtClean="0">
                <a:solidFill>
                  <a:srgbClr val="FFFF00"/>
                </a:solidFill>
              </a:rPr>
              <a:t> 후</a:t>
            </a:r>
            <a:r>
              <a:rPr lang="en-US" altLang="ko-KR" sz="1600" dirty="0" smtClean="0">
                <a:solidFill>
                  <a:srgbClr val="FFFF00"/>
                </a:solidFill>
              </a:rPr>
              <a:t>, </a:t>
            </a:r>
            <a:r>
              <a:rPr lang="ko-KR" altLang="en-US" sz="1600" dirty="0" smtClean="0">
                <a:solidFill>
                  <a:srgbClr val="FFFF00"/>
                </a:solidFill>
              </a:rPr>
              <a:t>일부 수정</a:t>
            </a:r>
            <a:endParaRPr lang="en-US" altLang="ko-KR" sz="1600" dirty="0" smtClean="0">
              <a:solidFill>
                <a:srgbClr val="FFFF00"/>
              </a:solidFill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 smtClean="0">
                <a:solidFill>
                  <a:srgbClr val="FFFF00"/>
                </a:solidFill>
              </a:rPr>
              <a:t>(</a:t>
            </a:r>
            <a:r>
              <a:rPr lang="ko-KR" altLang="en-US" sz="1600" b="1" dirty="0" smtClean="0">
                <a:solidFill>
                  <a:schemeClr val="bg1"/>
                </a:solidFill>
              </a:rPr>
              <a:t>빨간색 동그라미</a:t>
            </a:r>
            <a:r>
              <a:rPr lang="ko-KR" altLang="en-US" sz="1600" dirty="0" smtClean="0">
                <a:solidFill>
                  <a:srgbClr val="FFFF00"/>
                </a:solidFill>
              </a:rPr>
              <a:t> 표시된 숫자 값</a:t>
            </a:r>
            <a:r>
              <a:rPr lang="en-US" altLang="ko-KR" sz="1600" dirty="0" smtClean="0">
                <a:solidFill>
                  <a:srgbClr val="FFFF00"/>
                </a:solidFill>
              </a:rPr>
              <a:t>)</a:t>
            </a:r>
            <a:endParaRPr lang="ko-KR" altLang="en-US" sz="1600" dirty="0">
              <a:solidFill>
                <a:srgbClr val="FFFF00"/>
              </a:solidFill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3971444" y="3036265"/>
            <a:ext cx="288602" cy="2886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434" y="1933160"/>
            <a:ext cx="7797460" cy="542591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7207" y="1348932"/>
            <a:ext cx="3889585" cy="926672"/>
          </a:xfrm>
          <a:prstGeom prst="rect">
            <a:avLst/>
          </a:prstGeom>
        </p:spPr>
      </p:pic>
      <p:sp>
        <p:nvSpPr>
          <p:cNvPr id="36" name="직사각형 35"/>
          <p:cNvSpPr/>
          <p:nvPr/>
        </p:nvSpPr>
        <p:spPr>
          <a:xfrm>
            <a:off x="1860188" y="5622076"/>
            <a:ext cx="415720" cy="247660"/>
          </a:xfrm>
          <a:prstGeom prst="rect">
            <a:avLst/>
          </a:prstGeom>
          <a:solidFill>
            <a:srgbClr val="D8FB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?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0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w)" to="(-ppt_w*2)" calcmode="lin" valueType="num">
                                      <p:cBhvr rctx="PPT">
                                        <p:cTn id="12" dur="625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3" dur="625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4" dur="1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단체 와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682110" y="2420887"/>
            <a:ext cx="7774632" cy="3971201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682110" y="1952650"/>
            <a:ext cx="7774632" cy="468238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900" dirty="0" smtClean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프로그램 실행 예시</a:t>
            </a:r>
            <a:endParaRPr lang="ko-KR" altLang="en-US" sz="19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404" y="583964"/>
            <a:ext cx="5633192" cy="816935"/>
          </a:xfrm>
          <a:prstGeom prst="rect">
            <a:avLst/>
          </a:prstGeom>
        </p:spPr>
      </p:pic>
      <p:pic>
        <p:nvPicPr>
          <p:cNvPr id="3" name="Vending Machin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32740" y="2708920"/>
            <a:ext cx="475424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2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403" y="3130270"/>
            <a:ext cx="6285521" cy="597460"/>
          </a:xfrm>
          <a:prstGeom prst="rect">
            <a:avLst/>
          </a:prstGeom>
        </p:spPr>
      </p:pic>
      <p:pic>
        <p:nvPicPr>
          <p:cNvPr id="1026" name="Picture 2" descr="can에 대한 이미지 검색결과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279" t="12467" r="35279" b="10365"/>
          <a:stretch/>
        </p:blipFill>
        <p:spPr bwMode="auto">
          <a:xfrm>
            <a:off x="4108690" y="4420426"/>
            <a:ext cx="95909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관련 이미지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887208"/>
            <a:ext cx="990064" cy="99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17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팝업알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5400000">
                                      <p:cBhvr>
                                        <p:cTn id="28" dur="19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캔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682110" y="2941186"/>
            <a:ext cx="7774632" cy="3450902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404" y="583964"/>
            <a:ext cx="5633192" cy="816935"/>
          </a:xfrm>
          <a:prstGeom prst="rect">
            <a:avLst/>
          </a:prstGeom>
        </p:spPr>
      </p:pic>
      <p:sp>
        <p:nvSpPr>
          <p:cNvPr id="54" name="직사각형 53"/>
          <p:cNvSpPr/>
          <p:nvPr/>
        </p:nvSpPr>
        <p:spPr>
          <a:xfrm>
            <a:off x="971599" y="1660533"/>
            <a:ext cx="7272808" cy="93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5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508837" y="380142"/>
            <a:ext cx="941749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 rot="16200000">
            <a:off x="6826500" y="319062"/>
            <a:ext cx="941749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1256809" y="1193930"/>
            <a:ext cx="144580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3885100" y="1157927"/>
            <a:ext cx="144580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 rot="5400000" flipV="1">
            <a:off x="6574472" y="1132850"/>
            <a:ext cx="1445805" cy="27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137131" y="344137"/>
            <a:ext cx="94174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06" y="1653700"/>
            <a:ext cx="931147" cy="83919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4581" y="1803228"/>
            <a:ext cx="890093" cy="59136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8008" y="1856022"/>
            <a:ext cx="6773243" cy="548688"/>
          </a:xfrm>
          <a:prstGeom prst="rect">
            <a:avLst/>
          </a:prstGeom>
        </p:spPr>
      </p:pic>
      <p:pic>
        <p:nvPicPr>
          <p:cNvPr id="66" name="Picture 2" descr="question에 대한 이미지 검색결과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1840" y="3326446"/>
            <a:ext cx="2715171" cy="271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62500">
            <a:off x="1882228" y="3998830"/>
            <a:ext cx="694887" cy="1051240"/>
          </a:xfrm>
          <a:prstGeom prst="rect">
            <a:avLst/>
          </a:prstGeom>
        </p:spPr>
      </p:pic>
      <p:pic>
        <p:nvPicPr>
          <p:cNvPr id="67" name="그림 6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84032">
            <a:off x="6675459" y="3603068"/>
            <a:ext cx="1055737" cy="159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4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23928" y="4953942"/>
            <a:ext cx="4752528" cy="923330"/>
          </a:xfrm>
          <a:prstGeom prst="rect">
            <a:avLst/>
          </a:prstGeom>
          <a:solidFill>
            <a:schemeClr val="bg1"/>
          </a:solidFill>
          <a:ln w="57150" cap="rnd" cmpd="dbl">
            <a:solidFill>
              <a:srgbClr val="00B0F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9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학습 지원 블로</a:t>
            </a:r>
            <a:r>
              <a:rPr kumimoji="0" lang="ko-KR" altLang="en-US" sz="1800" b="1" i="0" u="none" strike="noStrike" kern="1200" cap="none" spc="1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</a:t>
            </a:r>
            <a:r>
              <a:rPr kumimoji="0" lang="en-US" altLang="ko-KR" sz="1800" b="1" i="0" u="none" strike="noStrike" kern="1200" cap="none" spc="7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2" action="ppaction://hlinkfile"/>
              </a:rPr>
              <a:t>blog.naver.com/</a:t>
            </a:r>
            <a:r>
              <a:rPr kumimoji="0" lang="en-US" altLang="ko-K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2" action="ppaction://hlinkfile"/>
              </a:rPr>
              <a:t>brainfo</a:t>
            </a:r>
            <a:endParaRPr kumimoji="0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수업 관련 문의   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en-US" altLang="ko-KR" sz="1800" b="1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hlinkClick r:id="rId3"/>
              </a:rPr>
              <a:t>kyonggi.ac.kr@gmail.com</a:t>
            </a:r>
            <a:endParaRPr kumimoji="0" lang="en-US" altLang="ko-KR" sz="1800" b="1" i="0" u="none" strike="noStrike" kern="1200" cap="none" spc="-10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900" b="1" i="0" u="none" strike="noStrike" kern="1200" cap="none" spc="-10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69" y="4932492"/>
            <a:ext cx="3511600" cy="981541"/>
          </a:xfrm>
          <a:prstGeom prst="rect">
            <a:avLst/>
          </a:prstGeom>
        </p:spPr>
      </p:pic>
      <p:pic>
        <p:nvPicPr>
          <p:cNvPr id="7" name="Picture 2" descr="rainbow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5224" y="4338848"/>
            <a:ext cx="740512" cy="63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ainbowì ëí ì´ë¯¸ì§ ê²ìê²°ê³¼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5736" y="4339145"/>
            <a:ext cx="720080" cy="63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08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994" y="583964"/>
            <a:ext cx="5633192" cy="816935"/>
          </a:xfrm>
          <a:prstGeom prst="rect">
            <a:avLst/>
          </a:prstGeom>
        </p:spPr>
      </p:pic>
      <p:pic>
        <p:nvPicPr>
          <p:cNvPr id="2052" name="Picture 4" descr="관련 이미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4635" y="1488219"/>
            <a:ext cx="368591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059832" y="1797662"/>
            <a:ext cx="3024336" cy="225456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/>
          <p:cNvSpPr/>
          <p:nvPr/>
        </p:nvSpPr>
        <p:spPr>
          <a:xfrm>
            <a:off x="4932040" y="4237416"/>
            <a:ext cx="1152128" cy="79517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>
            <a:off x="3290887" y="5293044"/>
            <a:ext cx="2001193" cy="68788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>
            <a:off x="5476916" y="5500344"/>
            <a:ext cx="504056" cy="48058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931" y="2701758"/>
            <a:ext cx="2280102" cy="432854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931" y="4410413"/>
            <a:ext cx="1810669" cy="432854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3131" y="5516043"/>
            <a:ext cx="1670449" cy="432854"/>
          </a:xfrm>
          <a:prstGeom prst="rect">
            <a:avLst/>
          </a:prstGeom>
        </p:spPr>
      </p:pic>
      <p:cxnSp>
        <p:nvCxnSpPr>
          <p:cNvPr id="60" name="직선 화살표 연결선 59"/>
          <p:cNvCxnSpPr>
            <a:stCxn id="4" idx="3"/>
            <a:endCxn id="51" idx="1"/>
          </p:cNvCxnSpPr>
          <p:nvPr/>
        </p:nvCxnSpPr>
        <p:spPr>
          <a:xfrm flipV="1">
            <a:off x="6084168" y="2918185"/>
            <a:ext cx="432763" cy="675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/>
          <p:cNvCxnSpPr>
            <a:stCxn id="44" idx="3"/>
            <a:endCxn id="52" idx="1"/>
          </p:cNvCxnSpPr>
          <p:nvPr/>
        </p:nvCxnSpPr>
        <p:spPr>
          <a:xfrm flipV="1">
            <a:off x="6084168" y="4626840"/>
            <a:ext cx="432763" cy="816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직선 화살표 연결선 2050"/>
          <p:cNvCxnSpPr>
            <a:stCxn id="46" idx="3"/>
            <a:endCxn id="54" idx="1"/>
          </p:cNvCxnSpPr>
          <p:nvPr/>
        </p:nvCxnSpPr>
        <p:spPr>
          <a:xfrm flipV="1">
            <a:off x="5980972" y="5732470"/>
            <a:ext cx="532159" cy="816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그림 20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677" y="5420557"/>
            <a:ext cx="1676545" cy="432854"/>
          </a:xfrm>
          <a:prstGeom prst="rect">
            <a:avLst/>
          </a:prstGeom>
        </p:spPr>
      </p:pic>
      <p:cxnSp>
        <p:nvCxnSpPr>
          <p:cNvPr id="2055" name="직선 화살표 연결선 2054"/>
          <p:cNvCxnSpPr>
            <a:stCxn id="45" idx="1"/>
            <a:endCxn id="2053" idx="3"/>
          </p:cNvCxnSpPr>
          <p:nvPr/>
        </p:nvCxnSpPr>
        <p:spPr>
          <a:xfrm flipH="1">
            <a:off x="2621222" y="5636984"/>
            <a:ext cx="669665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84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592" y="583965"/>
            <a:ext cx="5633192" cy="816935"/>
          </a:xfrm>
          <a:prstGeom prst="rect">
            <a:avLst/>
          </a:prstGeom>
        </p:spPr>
      </p:pic>
      <p:sp>
        <p:nvSpPr>
          <p:cNvPr id="39" name="직사각형 38"/>
          <p:cNvSpPr/>
          <p:nvPr/>
        </p:nvSpPr>
        <p:spPr>
          <a:xfrm>
            <a:off x="3430084" y="1729916"/>
            <a:ext cx="2286000" cy="561000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 err="1" smtClean="0">
                <a:solidFill>
                  <a:schemeClr val="bg1"/>
                </a:solidFill>
                <a:latin typeface="+mn-ea"/>
              </a:rPr>
              <a:t>결제액</a:t>
            </a:r>
            <a:r>
              <a:rPr lang="ko-KR" altLang="en-US" sz="1500" b="1" dirty="0" smtClean="0">
                <a:solidFill>
                  <a:schemeClr val="bg1"/>
                </a:solidFill>
                <a:latin typeface="+mn-ea"/>
              </a:rPr>
              <a:t> 투입</a:t>
            </a:r>
            <a:endParaRPr lang="ko-KR" altLang="en-US" sz="15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3430974" y="2666987"/>
            <a:ext cx="2286000" cy="561000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 smtClean="0">
                <a:solidFill>
                  <a:schemeClr val="bg1"/>
                </a:solidFill>
                <a:latin typeface="+mn-ea"/>
              </a:rPr>
              <a:t>상품 선택</a:t>
            </a:r>
            <a:endParaRPr lang="ko-KR" altLang="en-US" sz="15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3433398" y="5764934"/>
            <a:ext cx="2286000" cy="561000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 smtClean="0">
                <a:solidFill>
                  <a:schemeClr val="bg1"/>
                </a:solidFill>
                <a:latin typeface="+mn-ea"/>
              </a:rPr>
              <a:t>상품 배출 및 잔액 반환</a:t>
            </a:r>
            <a:endParaRPr lang="ko-KR" altLang="en-US" sz="15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3433399" y="3604058"/>
            <a:ext cx="2286000" cy="561000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 smtClean="0">
                <a:solidFill>
                  <a:schemeClr val="bg1"/>
                </a:solidFill>
                <a:latin typeface="+mn-ea"/>
              </a:rPr>
              <a:t>잔액 </a:t>
            </a:r>
            <a:r>
              <a:rPr lang="en-US" altLang="ko-KR" sz="1500" b="1" dirty="0" smtClean="0">
                <a:solidFill>
                  <a:schemeClr val="bg1"/>
                </a:solidFill>
                <a:latin typeface="+mn-ea"/>
              </a:rPr>
              <a:t>= </a:t>
            </a:r>
            <a:r>
              <a:rPr lang="ko-KR" altLang="en-US" sz="1500" b="1" dirty="0" err="1" smtClean="0">
                <a:solidFill>
                  <a:schemeClr val="bg1"/>
                </a:solidFill>
                <a:latin typeface="+mn-ea"/>
              </a:rPr>
              <a:t>투입액</a:t>
            </a:r>
            <a:r>
              <a:rPr lang="ko-KR" altLang="en-US" sz="1500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1500" b="1" dirty="0" smtClean="0">
                <a:solidFill>
                  <a:schemeClr val="bg1"/>
                </a:solidFill>
                <a:latin typeface="+mn-ea"/>
              </a:rPr>
              <a:t>- </a:t>
            </a:r>
            <a:r>
              <a:rPr lang="ko-KR" altLang="en-US" sz="1500" b="1" dirty="0" err="1" smtClean="0">
                <a:solidFill>
                  <a:schemeClr val="bg1"/>
                </a:solidFill>
                <a:latin typeface="+mn-ea"/>
              </a:rPr>
              <a:t>상품가</a:t>
            </a:r>
            <a:endParaRPr lang="ko-KR" altLang="en-US" sz="15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순서도: 판단 22"/>
          <p:cNvSpPr/>
          <p:nvPr/>
        </p:nvSpPr>
        <p:spPr>
          <a:xfrm>
            <a:off x="3433399" y="4546576"/>
            <a:ext cx="2286865" cy="836840"/>
          </a:xfrm>
          <a:prstGeom prst="flowChartDecision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500" b="1" dirty="0" smtClean="0">
                <a:latin typeface="+mn-ea"/>
              </a:rPr>
              <a:t>잔액 </a:t>
            </a:r>
            <a:r>
              <a:rPr lang="en-US" altLang="ko-KR" sz="1500" b="1" dirty="0" smtClean="0">
                <a:latin typeface="+mn-ea"/>
              </a:rPr>
              <a:t>&gt;= 0</a:t>
            </a:r>
            <a:endParaRPr lang="ko-KR" altLang="en-US" sz="1500" b="1" dirty="0">
              <a:latin typeface="+mn-ea"/>
            </a:endParaRPr>
          </a:p>
        </p:txBody>
      </p:sp>
      <p:cxnSp>
        <p:nvCxnSpPr>
          <p:cNvPr id="26" name="직선 화살표 연결선 25"/>
          <p:cNvCxnSpPr>
            <a:stCxn id="39" idx="2"/>
            <a:endCxn id="40" idx="0"/>
          </p:cNvCxnSpPr>
          <p:nvPr/>
        </p:nvCxnSpPr>
        <p:spPr>
          <a:xfrm>
            <a:off x="4573084" y="2290916"/>
            <a:ext cx="890" cy="3760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>
            <a:stCxn id="40" idx="2"/>
            <a:endCxn id="42" idx="0"/>
          </p:cNvCxnSpPr>
          <p:nvPr/>
        </p:nvCxnSpPr>
        <p:spPr>
          <a:xfrm>
            <a:off x="4573974" y="3227987"/>
            <a:ext cx="2425" cy="376071"/>
          </a:xfrm>
          <a:prstGeom prst="straightConnector1">
            <a:avLst/>
          </a:prstGeom>
          <a:ln w="3810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42" idx="2"/>
            <a:endCxn id="23" idx="0"/>
          </p:cNvCxnSpPr>
          <p:nvPr/>
        </p:nvCxnSpPr>
        <p:spPr>
          <a:xfrm>
            <a:off x="4576399" y="4165058"/>
            <a:ext cx="433" cy="3815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endCxn id="41" idx="0"/>
          </p:cNvCxnSpPr>
          <p:nvPr/>
        </p:nvCxnSpPr>
        <p:spPr>
          <a:xfrm>
            <a:off x="4572000" y="5383416"/>
            <a:ext cx="4398" cy="3815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꺾인 연결선 42"/>
          <p:cNvCxnSpPr>
            <a:stCxn id="23" idx="3"/>
            <a:endCxn id="39" idx="3"/>
          </p:cNvCxnSpPr>
          <p:nvPr/>
        </p:nvCxnSpPr>
        <p:spPr>
          <a:xfrm flipH="1" flipV="1">
            <a:off x="5716084" y="2010416"/>
            <a:ext cx="4180" cy="2954580"/>
          </a:xfrm>
          <a:prstGeom prst="bentConnector3">
            <a:avLst>
              <a:gd name="adj1" fmla="val -10156531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292594" y="5344845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/>
              <a:t>Y</a:t>
            </a:r>
            <a:r>
              <a:rPr lang="en-US" altLang="ko-KR" sz="1400" b="1" i="1" dirty="0" smtClean="0"/>
              <a:t>es</a:t>
            </a:r>
            <a:endParaRPr lang="ko-KR" altLang="en-US" sz="1400" b="1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5364088" y="494205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/>
              <a:t>N</a:t>
            </a:r>
            <a:r>
              <a:rPr lang="en-US" altLang="ko-KR" sz="1400" b="1" i="1" dirty="0" smtClean="0"/>
              <a:t>o</a:t>
            </a:r>
            <a:endParaRPr lang="ko-KR" alt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208988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23" grpId="0" animBg="1"/>
      <p:bldP spid="56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404" y="585910"/>
            <a:ext cx="5633192" cy="816935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546" y="2466989"/>
            <a:ext cx="3164098" cy="524301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048" y="2466989"/>
            <a:ext cx="3158002" cy="524301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546" y="2898893"/>
            <a:ext cx="3164098" cy="1621677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3860" y="2898893"/>
            <a:ext cx="3164098" cy="1615580"/>
          </a:xfrm>
          <a:prstGeom prst="rect">
            <a:avLst/>
          </a:prstGeom>
        </p:spPr>
      </p:pic>
      <p:sp>
        <p:nvSpPr>
          <p:cNvPr id="31" name="십자형 30"/>
          <p:cNvSpPr/>
          <p:nvPr/>
        </p:nvSpPr>
        <p:spPr>
          <a:xfrm>
            <a:off x="4298290" y="3235099"/>
            <a:ext cx="562105" cy="562105"/>
          </a:xfrm>
          <a:prstGeom prst="plus">
            <a:avLst>
              <a:gd name="adj" fmla="val 4011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왼쪽 중괄호 35"/>
          <p:cNvSpPr/>
          <p:nvPr/>
        </p:nvSpPr>
        <p:spPr>
          <a:xfrm rot="16200000">
            <a:off x="4376518" y="1111059"/>
            <a:ext cx="380613" cy="7190450"/>
          </a:xfrm>
          <a:prstGeom prst="leftBrace">
            <a:avLst>
              <a:gd name="adj1" fmla="val 42864"/>
              <a:gd name="adj2" fmla="val 50000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7360" y="4857368"/>
            <a:ext cx="2523963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0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404" y="585910"/>
            <a:ext cx="5633192" cy="816935"/>
          </a:xfrm>
          <a:prstGeom prst="rect">
            <a:avLst/>
          </a:prstGeom>
        </p:spPr>
      </p:pic>
      <p:sp>
        <p:nvSpPr>
          <p:cNvPr id="35" name="직사각형 34"/>
          <p:cNvSpPr/>
          <p:nvPr/>
        </p:nvSpPr>
        <p:spPr>
          <a:xfrm>
            <a:off x="682110" y="2420887"/>
            <a:ext cx="7774632" cy="3971201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298" y="2679148"/>
            <a:ext cx="2489435" cy="355816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3382" y="2913360"/>
            <a:ext cx="596148" cy="896813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806" y="2688481"/>
            <a:ext cx="440631" cy="1122312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550" y="2688481"/>
            <a:ext cx="440631" cy="1122312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837" y="2685269"/>
            <a:ext cx="445815" cy="1124904"/>
          </a:xfrm>
          <a:prstGeom prst="rect">
            <a:avLst/>
          </a:prstGeom>
        </p:spPr>
      </p:pic>
      <p:sp>
        <p:nvSpPr>
          <p:cNvPr id="44" name="모서리가 둥근 직사각형 43"/>
          <p:cNvSpPr/>
          <p:nvPr/>
        </p:nvSpPr>
        <p:spPr>
          <a:xfrm>
            <a:off x="5384120" y="4709391"/>
            <a:ext cx="1187624" cy="360040"/>
          </a:xfrm>
          <a:prstGeom prst="roundRect">
            <a:avLst/>
          </a:prstGeom>
          <a:solidFill>
            <a:srgbClr val="FFF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DX빨간우체통B" panose="02020600000000000000" pitchFamily="18" charset="-127"/>
                <a:ea typeface="DX빨간우체통B" panose="02020600000000000000" pitchFamily="18" charset="-127"/>
              </a:rPr>
              <a:t>선택 버튼</a:t>
            </a:r>
            <a:endParaRPr lang="ko-KR" altLang="en-US" dirty="0">
              <a:solidFill>
                <a:schemeClr val="tx1"/>
              </a:solidFill>
              <a:latin typeface="DX빨간우체통B" panose="02020600000000000000" pitchFamily="18" charset="-127"/>
              <a:ea typeface="DX빨간우체통B" panose="02020600000000000000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3824477" y="4750290"/>
            <a:ext cx="1090195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DX빨간우체통B" panose="02020600000000000000" pitchFamily="18" charset="-127"/>
                <a:ea typeface="DX빨간우체통B" panose="02020600000000000000" pitchFamily="18" charset="-127"/>
              </a:rPr>
              <a:t>가격 태그</a:t>
            </a:r>
            <a:endParaRPr lang="ko-KR" altLang="en-US" dirty="0">
              <a:solidFill>
                <a:schemeClr val="tx1"/>
              </a:solidFill>
              <a:latin typeface="DX빨간우체통B" panose="02020600000000000000" pitchFamily="18" charset="-127"/>
              <a:ea typeface="DX빨간우체통B" panose="02020600000000000000" pitchFamily="18" charset="-127"/>
            </a:endParaRPr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270" y="1949125"/>
            <a:ext cx="7797460" cy="542591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27207" y="1350200"/>
            <a:ext cx="3889585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0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404" y="585910"/>
            <a:ext cx="5633192" cy="816935"/>
          </a:xfrm>
          <a:prstGeom prst="rect">
            <a:avLst/>
          </a:prstGeom>
        </p:spPr>
      </p:pic>
      <p:sp>
        <p:nvSpPr>
          <p:cNvPr id="35" name="직사각형 34"/>
          <p:cNvSpPr/>
          <p:nvPr/>
        </p:nvSpPr>
        <p:spPr>
          <a:xfrm>
            <a:off x="682110" y="2420887"/>
            <a:ext cx="7774632" cy="3971201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9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299" y="2679148"/>
            <a:ext cx="1273438" cy="1820132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2837770" y="4566271"/>
            <a:ext cx="1172795" cy="71341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    Y:</a:t>
            </a:r>
            <a:r>
              <a:rPr lang="en-US" altLang="ko-KR" spc="300" dirty="0" smtClean="0">
                <a:solidFill>
                  <a:schemeClr val="tx1"/>
                </a:solidFill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</a:rPr>
              <a:t>-20</a:t>
            </a: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크기</a:t>
            </a:r>
            <a:r>
              <a:rPr lang="en-US" altLang="ko-KR" dirty="0" smtClean="0">
                <a:solidFill>
                  <a:schemeClr val="tx1"/>
                </a:solidFill>
              </a:rPr>
              <a:t>: </a:t>
            </a:r>
            <a:r>
              <a:rPr lang="en-US" altLang="ko-KR" b="1" dirty="0" smtClean="0">
                <a:solidFill>
                  <a:schemeClr val="tx1"/>
                </a:solidFill>
              </a:rPr>
              <a:t>600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061" y="2819262"/>
            <a:ext cx="596148" cy="896813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017" y="4284117"/>
            <a:ext cx="440631" cy="1122312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761" y="4284117"/>
            <a:ext cx="440631" cy="1122312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3048" y="4280905"/>
            <a:ext cx="445815" cy="1124904"/>
          </a:xfrm>
          <a:prstGeom prst="rect">
            <a:avLst/>
          </a:prstGeom>
        </p:spPr>
      </p:pic>
      <p:sp>
        <p:nvSpPr>
          <p:cNvPr id="40" name="직사각형 39"/>
          <p:cNvSpPr/>
          <p:nvPr/>
        </p:nvSpPr>
        <p:spPr>
          <a:xfrm>
            <a:off x="6588224" y="3094059"/>
            <a:ext cx="1160267" cy="3604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Y: </a:t>
            </a:r>
            <a:r>
              <a:rPr lang="en-US" altLang="ko-KR" b="1" dirty="0" smtClean="0">
                <a:solidFill>
                  <a:schemeClr val="tx1"/>
                </a:solidFill>
              </a:rPr>
              <a:t>22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5625571" y="5733256"/>
            <a:ext cx="1160267" cy="3604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Y: </a:t>
            </a:r>
            <a:r>
              <a:rPr lang="en-US" altLang="ko-KR" b="1" dirty="0" smtClean="0">
                <a:solidFill>
                  <a:schemeClr val="tx1"/>
                </a:solidFill>
              </a:rPr>
              <a:t>33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270" y="1948929"/>
            <a:ext cx="7797460" cy="542591"/>
          </a:xfrm>
          <a:prstGeom prst="rect">
            <a:avLst/>
          </a:prstGeom>
        </p:spPr>
      </p:pic>
      <p:sp>
        <p:nvSpPr>
          <p:cNvPr id="46" name="왼쪽 중괄호 45"/>
          <p:cNvSpPr/>
          <p:nvPr/>
        </p:nvSpPr>
        <p:spPr>
          <a:xfrm rot="16200000">
            <a:off x="6102358" y="4171629"/>
            <a:ext cx="206695" cy="2753886"/>
          </a:xfrm>
          <a:prstGeom prst="leftBrace">
            <a:avLst>
              <a:gd name="adj1" fmla="val 42864"/>
              <a:gd name="adj2" fmla="val 50000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8821" y="2709657"/>
            <a:ext cx="1190694" cy="1757691"/>
          </a:xfrm>
          <a:prstGeom prst="rect">
            <a:avLst/>
          </a:prstGeom>
        </p:spPr>
      </p:pic>
      <p:sp>
        <p:nvSpPr>
          <p:cNvPr id="47" name="오른쪽 화살표 46"/>
          <p:cNvSpPr/>
          <p:nvPr/>
        </p:nvSpPr>
        <p:spPr>
          <a:xfrm>
            <a:off x="2298758" y="3445476"/>
            <a:ext cx="373486" cy="2061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3384" y="3627435"/>
            <a:ext cx="688908" cy="499915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27207" y="1350200"/>
            <a:ext cx="3889585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404" y="585910"/>
            <a:ext cx="5633192" cy="816935"/>
          </a:xfrm>
          <a:prstGeom prst="rect">
            <a:avLst/>
          </a:prstGeom>
        </p:spPr>
      </p:pic>
      <p:sp>
        <p:nvSpPr>
          <p:cNvPr id="35" name="직사각형 34"/>
          <p:cNvSpPr/>
          <p:nvPr/>
        </p:nvSpPr>
        <p:spPr>
          <a:xfrm>
            <a:off x="682110" y="2420887"/>
            <a:ext cx="7774632" cy="3971201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9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389813" y="2818230"/>
            <a:ext cx="1198766" cy="71341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    Y: </a:t>
            </a:r>
            <a:r>
              <a:rPr lang="en-US" altLang="ko-KR" b="1" dirty="0" smtClean="0">
                <a:solidFill>
                  <a:schemeClr val="tx1"/>
                </a:solidFill>
              </a:rPr>
              <a:t>-80</a:t>
            </a: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크기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en-US" altLang="ko-KR" spc="600" dirty="0" smtClean="0">
                <a:solidFill>
                  <a:schemeClr val="tx1"/>
                </a:solidFill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</a:rPr>
              <a:t>50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182" y="2546507"/>
            <a:ext cx="2011721" cy="1183365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8093" y="2487339"/>
            <a:ext cx="2011720" cy="1242533"/>
          </a:xfrm>
          <a:prstGeom prst="rect">
            <a:avLst/>
          </a:prstGeom>
        </p:spPr>
      </p:pic>
      <p:sp>
        <p:nvSpPr>
          <p:cNvPr id="24" name="오른쪽 화살표 23"/>
          <p:cNvSpPr/>
          <p:nvPr/>
        </p:nvSpPr>
        <p:spPr>
          <a:xfrm>
            <a:off x="2953232" y="3068102"/>
            <a:ext cx="373486" cy="20619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1115616" y="4396904"/>
            <a:ext cx="136815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900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2886437" y="4396904"/>
            <a:ext cx="136815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1100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4657258" y="4396904"/>
            <a:ext cx="136815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1200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6428079" y="4396904"/>
            <a:ext cx="136815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1000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47" name="왼쪽 중괄호 46"/>
          <p:cNvSpPr/>
          <p:nvPr/>
        </p:nvSpPr>
        <p:spPr>
          <a:xfrm rot="16200000">
            <a:off x="5222767" y="2460823"/>
            <a:ext cx="237136" cy="4909795"/>
          </a:xfrm>
          <a:prstGeom prst="leftBrace">
            <a:avLst>
              <a:gd name="adj1" fmla="val 42864"/>
              <a:gd name="adj2" fmla="val 50000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7858" y="3250061"/>
            <a:ext cx="688908" cy="499915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635" y="3855491"/>
            <a:ext cx="7011008" cy="2219136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270" y="1949293"/>
            <a:ext cx="7797460" cy="542591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27207" y="1350200"/>
            <a:ext cx="3889585" cy="926672"/>
          </a:xfrm>
          <a:prstGeom prst="rect">
            <a:avLst/>
          </a:prstGeom>
        </p:spPr>
      </p:pic>
      <p:sp>
        <p:nvSpPr>
          <p:cNvPr id="39" name="직사각형 38"/>
          <p:cNvSpPr/>
          <p:nvPr/>
        </p:nvSpPr>
        <p:spPr>
          <a:xfrm>
            <a:off x="1200309" y="5138228"/>
            <a:ext cx="1198766" cy="71341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    Y: </a:t>
            </a:r>
            <a:r>
              <a:rPr lang="en-US" altLang="ko-KR" b="1" dirty="0" smtClean="0">
                <a:solidFill>
                  <a:schemeClr val="tx1"/>
                </a:solidFill>
              </a:rPr>
              <a:t>-52</a:t>
            </a: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크기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en-US" altLang="ko-KR" spc="600" dirty="0" smtClean="0">
                <a:solidFill>
                  <a:schemeClr val="tx1"/>
                </a:solidFill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</a:rPr>
              <a:t>25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4741951" y="5138228"/>
            <a:ext cx="1198766" cy="71341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    Y: </a:t>
            </a:r>
            <a:r>
              <a:rPr lang="en-US" altLang="ko-KR" b="1" dirty="0" smtClean="0">
                <a:solidFill>
                  <a:schemeClr val="tx1"/>
                </a:solidFill>
              </a:rPr>
              <a:t>-52</a:t>
            </a: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크기</a:t>
            </a:r>
            <a:r>
              <a:rPr lang="en-US" altLang="ko-KR" dirty="0" smtClean="0">
                <a:solidFill>
                  <a:schemeClr val="tx1"/>
                </a:solidFill>
              </a:rPr>
              <a:t>:</a:t>
            </a:r>
            <a:r>
              <a:rPr lang="en-US" altLang="ko-KR" spc="600" dirty="0" smtClean="0">
                <a:solidFill>
                  <a:schemeClr val="tx1"/>
                </a:solidFill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</a:rPr>
              <a:t>30</a:t>
            </a:r>
            <a:endParaRPr lang="ko-KR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9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-2584"/>
            <a:ext cx="9162224" cy="288032"/>
            <a:chOff x="0" y="12656"/>
            <a:chExt cx="9162224" cy="288032"/>
          </a:xfrm>
          <a:solidFill>
            <a:srgbClr val="FF0000"/>
          </a:solidFill>
        </p:grpSpPr>
        <p:sp>
          <p:nvSpPr>
            <p:cNvPr id="7" name="직사각형 6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각 삼각형 7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 rot="5400000">
            <a:off x="5829248" y="3326508"/>
            <a:ext cx="6360264" cy="288032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각 삼각형 10"/>
          <p:cNvSpPr/>
          <p:nvPr/>
        </p:nvSpPr>
        <p:spPr>
          <a:xfrm rot="5400000" flipH="1" flipV="1">
            <a:off x="8862900" y="-104"/>
            <a:ext cx="292976" cy="288016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직각 삼각형 11"/>
          <p:cNvSpPr/>
          <p:nvPr/>
        </p:nvSpPr>
        <p:spPr>
          <a:xfrm rot="5400000" flipV="1">
            <a:off x="8865568" y="6569984"/>
            <a:ext cx="288032" cy="288000"/>
          </a:xfrm>
          <a:prstGeom prst="rtTriangle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flipV="1">
            <a:off x="0" y="6569968"/>
            <a:ext cx="9162224" cy="288032"/>
            <a:chOff x="0" y="12656"/>
            <a:chExt cx="9162224" cy="288032"/>
          </a:xfrm>
          <a:solidFill>
            <a:srgbClr val="0070C0"/>
          </a:solidFill>
        </p:grpSpPr>
        <p:sp>
          <p:nvSpPr>
            <p:cNvPr id="14" name="직사각형 13"/>
            <p:cNvSpPr/>
            <p:nvPr/>
          </p:nvSpPr>
          <p:spPr>
            <a:xfrm>
              <a:off x="291600" y="12656"/>
              <a:ext cx="85780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직각 삼각형 14"/>
            <p:cNvSpPr/>
            <p:nvPr/>
          </p:nvSpPr>
          <p:spPr>
            <a:xfrm flipH="1" flipV="1">
              <a:off x="0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직각 삼각형 15"/>
            <p:cNvSpPr/>
            <p:nvPr/>
          </p:nvSpPr>
          <p:spPr>
            <a:xfrm flipV="1">
              <a:off x="8870624" y="12656"/>
              <a:ext cx="291600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784" y="2756"/>
            <a:ext cx="288032" cy="2263296"/>
            <a:chOff x="156948" y="26756"/>
            <a:chExt cx="288032" cy="2263296"/>
          </a:xfrm>
          <a:solidFill>
            <a:srgbClr val="FF0000"/>
          </a:solidFill>
        </p:grpSpPr>
        <p:sp>
          <p:nvSpPr>
            <p:cNvPr id="18" name="직사각형 17"/>
            <p:cNvSpPr/>
            <p:nvPr/>
          </p:nvSpPr>
          <p:spPr>
            <a:xfrm rot="16200000" flipH="1">
              <a:off x="-690676" y="1154396"/>
              <a:ext cx="1983280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직각 삼각형 18"/>
            <p:cNvSpPr/>
            <p:nvPr/>
          </p:nvSpPr>
          <p:spPr>
            <a:xfrm rot="16200000" flipV="1">
              <a:off x="160972" y="22764"/>
              <a:ext cx="280016" cy="28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 rot="5400000" flipH="1" flipV="1">
            <a:off x="-842029" y="5438121"/>
            <a:ext cx="1975658" cy="288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각 삼각형 20"/>
          <p:cNvSpPr/>
          <p:nvPr/>
        </p:nvSpPr>
        <p:spPr>
          <a:xfrm rot="5400000">
            <a:off x="7768" y="6564016"/>
            <a:ext cx="288032" cy="299936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660" y="980728"/>
            <a:ext cx="5940660" cy="374344"/>
          </a:xfrm>
          <a:prstGeom prst="rect">
            <a:avLst/>
          </a:prstGeom>
        </p:spPr>
      </p:pic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971600" y="-703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404" y="585910"/>
            <a:ext cx="5633192" cy="816935"/>
          </a:xfrm>
          <a:prstGeom prst="rect">
            <a:avLst/>
          </a:prstGeom>
        </p:spPr>
      </p:pic>
      <p:sp>
        <p:nvSpPr>
          <p:cNvPr id="35" name="직사각형 34"/>
          <p:cNvSpPr/>
          <p:nvPr/>
        </p:nvSpPr>
        <p:spPr>
          <a:xfrm>
            <a:off x="682110" y="2420887"/>
            <a:ext cx="7774632" cy="3971201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682110" y="1952650"/>
            <a:ext cx="7774632" cy="468238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900" dirty="0" smtClean="0">
                <a:solidFill>
                  <a:schemeClr val="bg1"/>
                </a:solidFill>
                <a:latin typeface="메이플스토리" panose="02000300000000000000" pitchFamily="2" charset="-127"/>
                <a:ea typeface="메이플스토리" panose="02000300000000000000" pitchFamily="2" charset="-127"/>
              </a:rPr>
              <a:t>오브젝트 배치</a:t>
            </a:r>
            <a:endParaRPr lang="ko-KR" altLang="en-US" sz="1900" dirty="0">
              <a:solidFill>
                <a:schemeClr val="bg1"/>
              </a:solidFill>
              <a:latin typeface="메이플스토리" panose="02000300000000000000" pitchFamily="2" charset="-127"/>
              <a:ea typeface="메이플스토리" panose="02000300000000000000" pitchFamily="2" charset="-127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207" y="1350200"/>
            <a:ext cx="3889585" cy="926672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783" b="9095"/>
          <a:stretch/>
        </p:blipFill>
        <p:spPr>
          <a:xfrm>
            <a:off x="1529402" y="2691985"/>
            <a:ext cx="6096188" cy="346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25994</TotalTime>
  <Words>236</Words>
  <Application>Microsoft Office PowerPoint</Application>
  <PresentationFormat>화면 슬라이드 쇼(4:3)</PresentationFormat>
  <Paragraphs>73</Paragraphs>
  <Slides>21</Slides>
  <Notes>19</Notes>
  <HiddenSlides>0</HiddenSlides>
  <MMClips>1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21</vt:i4>
      </vt:variant>
    </vt:vector>
  </HeadingPairs>
  <TitlesOfParts>
    <vt:vector size="34" baseType="lpstr">
      <vt:lpstr>DX빨간우체통B</vt:lpstr>
      <vt:lpstr>HY견고딕</vt:lpstr>
      <vt:lpstr>HY헤드라인M</vt:lpstr>
      <vt:lpstr>맑은 고딕</vt:lpstr>
      <vt:lpstr>메이플스토리</vt:lpstr>
      <vt:lpstr>조선일보명조</vt:lpstr>
      <vt:lpstr>Arial</vt:lpstr>
      <vt:lpstr>Calibri</vt:lpstr>
      <vt:lpstr>Tahoma</vt:lpstr>
      <vt:lpstr>Wingdings</vt:lpstr>
      <vt:lpstr>4_Office 테마</vt:lpstr>
      <vt:lpstr>1_Office 테마</vt:lpstr>
      <vt:lpstr>3_Office 테마</vt:lpstr>
      <vt:lpstr> 이 영 호 kyonggi.ac.kr@gmail.com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msk</dc:creator>
  <cp:lastModifiedBy>이영호</cp:lastModifiedBy>
  <cp:revision>839</cp:revision>
  <dcterms:created xsi:type="dcterms:W3CDTF">2012-09-18T14:42:59Z</dcterms:created>
  <dcterms:modified xsi:type="dcterms:W3CDTF">2019-11-27T07:17:37Z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