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  <p:sldMasterId id="2147483679" r:id="rId2"/>
    <p:sldMasterId id="2147483685" r:id="rId3"/>
  </p:sldMasterIdLst>
  <p:notesMasterIdLst>
    <p:notesMasterId r:id="rId19"/>
  </p:notesMasterIdLst>
  <p:handoutMasterIdLst>
    <p:handoutMasterId r:id="rId20"/>
  </p:handoutMasterIdLst>
  <p:sldIdLst>
    <p:sldId id="745" r:id="rId4"/>
    <p:sldId id="790" r:id="rId5"/>
    <p:sldId id="844" r:id="rId6"/>
    <p:sldId id="845" r:id="rId7"/>
    <p:sldId id="864" r:id="rId8"/>
    <p:sldId id="863" r:id="rId9"/>
    <p:sldId id="872" r:id="rId10"/>
    <p:sldId id="873" r:id="rId11"/>
    <p:sldId id="875" r:id="rId12"/>
    <p:sldId id="877" r:id="rId13"/>
    <p:sldId id="879" r:id="rId14"/>
    <p:sldId id="880" r:id="rId15"/>
    <p:sldId id="881" r:id="rId16"/>
    <p:sldId id="868" r:id="rId17"/>
    <p:sldId id="789" r:id="rId18"/>
  </p:sldIdLst>
  <p:sldSz cx="9144000" cy="6858000" type="screen4x3"/>
  <p:notesSz cx="6858000" cy="9144000"/>
  <p:embeddedFontLst>
    <p:embeddedFont>
      <p:font typeface="메이플스토리" panose="02000300000000000000" pitchFamily="2" charset="-127"/>
      <p:regular r:id="rId21"/>
      <p:bold r:id="rId22"/>
    </p:embeddedFont>
    <p:embeddedFont>
      <p:font typeface="HY견고딕" panose="02030600000101010101" pitchFamily="18" charset="-127"/>
      <p:regular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HY헤드라인M" panose="02030600000101010101" pitchFamily="18" charset="-127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5B2"/>
    <a:srgbClr val="D8FB29"/>
    <a:srgbClr val="FFFF9B"/>
    <a:srgbClr val="75C4FF"/>
    <a:srgbClr val="E7FFFF"/>
    <a:srgbClr val="FFFFCC"/>
    <a:srgbClr val="FFA7D3"/>
    <a:srgbClr val="CCFFFF"/>
    <a:srgbClr val="FFA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543" autoAdjust="0"/>
  </p:normalViewPr>
  <p:slideViewPr>
    <p:cSldViewPr>
      <p:cViewPr varScale="1">
        <p:scale>
          <a:sx n="117" d="100"/>
          <a:sy n="117" d="100"/>
        </p:scale>
        <p:origin x="4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2B99-2857-5647-9942-9AA1012C25C1}" type="datetime1">
              <a:rPr lang="ko-KR" altLang="en-US" smtClean="0"/>
              <a:t>2019-11-13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4F288-618B-DD4B-A175-2CB666E6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0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0D7F-7D50-1C44-B0D1-3147730D7AAD}" type="datetime1">
              <a:rPr lang="ko-KR" altLang="en-US" smtClean="0"/>
              <a:t>2019-11-13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B67E-0688-E743-924C-98D1D37E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9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39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2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4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58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5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2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35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501008"/>
            <a:ext cx="0" cy="1008112"/>
          </a:xfrm>
          <a:prstGeom prst="line">
            <a:avLst/>
          </a:prstGeom>
          <a:ln w="76200">
            <a:solidFill>
              <a:srgbClr val="00B05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853711" y="4382522"/>
            <a:ext cx="7272000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6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경기대학교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828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2258706" y="3136613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lang="en-US" altLang="ko-KR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lang="ko-KR" altLang="en-US" sz="7200" b="0" kern="1200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0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059527" y="1350756"/>
            <a:ext cx="7056784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Presentation title</a:t>
            </a:r>
            <a:endParaRPr lang="ko-KR" altLang="en-US" dirty="0"/>
          </a:p>
        </p:txBody>
      </p:sp>
      <p:sp>
        <p:nvSpPr>
          <p:cNvPr id="5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2059527" y="2204864"/>
            <a:ext cx="7056784" cy="429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4083161" y="14992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4093672" y="3049907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4589813" y="3430955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589813" y="3718632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093672" y="4344451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589813" y="4725499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4589813" y="5013176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</a:p>
        </p:txBody>
      </p:sp>
    </p:spTree>
    <p:extLst>
      <p:ext uri="{BB962C8B-B14F-4D97-AF65-F5344CB8AC3E}">
        <p14:creationId xmlns:p14="http://schemas.microsoft.com/office/powerpoint/2010/main" val="379432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323528" y="200715"/>
            <a:ext cx="849694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spc="-150" baseline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Slide main title</a:t>
            </a:r>
            <a:endParaRPr lang="ko-KR" altLang="en-US" dirty="0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349788" y="1196752"/>
            <a:ext cx="8496944" cy="1162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14350" indent="-51435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  <a:defRPr sz="2800" b="1" baseline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1pPr>
            <a:lvl2pPr marL="742950" indent="-285750">
              <a:lnSpc>
                <a:spcPct val="120000"/>
              </a:lnSpc>
              <a:buFont typeface="Arial" panose="020B0604020202020204" pitchFamily="34" charset="0"/>
              <a:buChar char="•"/>
              <a:defRPr lang="ko-KR" altLang="en-US" sz="2400" b="1" kern="1200" baseline="0" dirty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2pPr>
          </a:lstStyle>
          <a:p>
            <a:pPr lvl="0"/>
            <a:r>
              <a:rPr lang="en-US" altLang="ko-KR" dirty="0" smtClean="0"/>
              <a:t>Slide sub title</a:t>
            </a:r>
          </a:p>
          <a:p>
            <a:pPr lvl="1"/>
            <a:r>
              <a:rPr lang="ko-KR" altLang="en-US" dirty="0" smtClean="0"/>
              <a:t>내용</a:t>
            </a:r>
            <a:endParaRPr lang="ko-KR" altLang="en-US" dirty="0"/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13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8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421259" y="37170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6430" r="29530" b="49020"/>
          <a:stretch/>
        </p:blipFill>
        <p:spPr>
          <a:xfrm>
            <a:off x="2415056" y="752077"/>
            <a:ext cx="3759834" cy="27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03" y="1196753"/>
            <a:ext cx="5279594" cy="4608512"/>
          </a:xfrm>
          <a:prstGeom prst="rect">
            <a:avLst/>
          </a:prstGeom>
        </p:spPr>
      </p:pic>
      <p:grpSp>
        <p:nvGrpSpPr>
          <p:cNvPr id="31" name="그룹 30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32" name="직사각형 31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직각 삼각형 32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직각 삼각형 33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직사각형 34"/>
          <p:cNvSpPr/>
          <p:nvPr userDrawn="1"/>
        </p:nvSpPr>
        <p:spPr>
          <a:xfrm rot="5400000">
            <a:off x="5829248" y="3317799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직각 삼각형 35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직각 삼각형 36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39" name="직사각형 38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직각 삼각형 39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직각 삼각형 40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2" name="그룹 41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43" name="직사각형 42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각 삼각형 43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직사각형 44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직각 삼각형 45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79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0"/>
          <p:cNvSpPr>
            <a:spLocks noGrp="1"/>
          </p:cNvSpPr>
          <p:nvPr>
            <p:ph type="ctrTitle"/>
          </p:nvPr>
        </p:nvSpPr>
        <p:spPr>
          <a:xfrm>
            <a:off x="1302308" y="3139752"/>
            <a:ext cx="6539384" cy="578495"/>
          </a:xfrm>
        </p:spPr>
        <p:txBody>
          <a:bodyPr>
            <a:noAutofit/>
          </a:bodyPr>
          <a:lstStyle>
            <a:lvl1pPr>
              <a:defRPr sz="33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/>
            <a:endParaRPr lang="ko-KR" altLang="en-US" sz="33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7" name="그룹 6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8" name="직사각형 7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직각 삼각형 9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각 삼각형 12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6" name="직사각형 15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직각 삼각형 17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9" name="그룹 18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20" name="직사각형 19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각 삼각형 20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각 삼각형 22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3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251519" y="216038"/>
            <a:ext cx="8641655" cy="413196"/>
          </a:xfrm>
        </p:spPr>
        <p:txBody>
          <a:bodyPr>
            <a:noAutofit/>
          </a:bodyPr>
          <a:lstStyle>
            <a:lvl1pPr algn="ctr">
              <a:defRPr lang="ko-KR" altLang="en-US" sz="3000" b="1" i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835574"/>
            <a:ext cx="8642350" cy="5581129"/>
          </a:xfrm>
        </p:spPr>
        <p:txBody>
          <a:bodyPr>
            <a:normAutofit/>
          </a:bodyPr>
          <a:lstStyle>
            <a:lvl1pPr marL="358775" indent="-358775" algn="just">
              <a:lnSpc>
                <a:spcPct val="150000"/>
              </a:lnSpc>
              <a:buSzPct val="140000"/>
              <a:buFontTx/>
              <a:buBlip>
                <a:blip r:embed="rId2"/>
              </a:buBlip>
              <a:defRPr sz="2200" b="1"/>
            </a:lvl1pPr>
            <a:lvl2pPr marL="709613" indent="-252413" algn="just">
              <a:lnSpc>
                <a:spcPct val="150000"/>
              </a:lnSpc>
              <a:buFontTx/>
              <a:buBlip>
                <a:blip r:embed="rId3"/>
              </a:buBlip>
              <a:defRPr sz="1900"/>
            </a:lvl2pPr>
            <a:lvl3pPr marL="1111250" indent="-196850" algn="just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 sz="1600"/>
            </a:lvl3pPr>
            <a:lvl4pPr marL="1657350" indent="-285750" algn="just">
              <a:lnSpc>
                <a:spcPct val="150000"/>
              </a:lnSpc>
              <a:buFont typeface="Wingdings" charset="2"/>
              <a:buChar char="v"/>
              <a:defRPr sz="1000"/>
            </a:lvl4pPr>
            <a:lvl5pPr marL="2114550" indent="-285750" algn="just">
              <a:lnSpc>
                <a:spcPct val="150000"/>
              </a:lnSpc>
              <a:buFont typeface="Wingdings" charset="2"/>
              <a:buChar char="v"/>
              <a:defRPr sz="7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2846" y="6494288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창의공과대학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3095" y="6450165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 b="37531"/>
          <a:stretch/>
        </p:blipFill>
        <p:spPr>
          <a:xfrm>
            <a:off x="107504" y="6416704"/>
            <a:ext cx="806896" cy="4320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252215" y="97739"/>
            <a:ext cx="8640960" cy="648072"/>
          </a:xfrm>
          <a:prstGeom prst="rect">
            <a:avLst/>
          </a:prstGeom>
          <a:noFill/>
          <a:ln w="57150"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 descr="&lt;strong&gt;CPU&lt;/strong&gt; (central Processing Unit) - Chip Stock Photography - Image: 1790357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1859" r="58738" b="26874"/>
          <a:stretch/>
        </p:blipFill>
        <p:spPr>
          <a:xfrm>
            <a:off x="321062" y="151361"/>
            <a:ext cx="548673" cy="552891"/>
          </a:xfrm>
          <a:prstGeom prst="rect">
            <a:avLst/>
          </a:prstGeom>
        </p:spPr>
      </p:pic>
      <p:grpSp>
        <p:nvGrpSpPr>
          <p:cNvPr id="15" name="그룹 14"/>
          <p:cNvGrpSpPr/>
          <p:nvPr userDrawn="1"/>
        </p:nvGrpSpPr>
        <p:grpSpPr>
          <a:xfrm>
            <a:off x="251519" y="6101842"/>
            <a:ext cx="8641655" cy="445925"/>
            <a:chOff x="-4165741" y="5205477"/>
            <a:chExt cx="17312236" cy="893343"/>
          </a:xfrm>
        </p:grpSpPr>
        <p:pic>
          <p:nvPicPr>
            <p:cNvPr id="1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416574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34524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7391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02778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13144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6011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0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358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5491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2604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9737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36870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44003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1136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8269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6538313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2516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9649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688599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94018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1151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82655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15398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31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722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2448106" cy="208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공과대학 전자공학과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4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1975193" y="2807025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kumimoji="0" lang="en-US" altLang="ko-KR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kumimoji="0" lang="ko-KR" altLang="en-US" sz="72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31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4028304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438053"/>
            <a:ext cx="0" cy="1080000"/>
          </a:xfrm>
          <a:prstGeom prst="line">
            <a:avLst/>
          </a:prstGeom>
          <a:ln w="76200">
            <a:solidFill>
              <a:srgbClr val="FF000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853711" y="4382522"/>
            <a:ext cx="6976392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6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r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pic>
        <p:nvPicPr>
          <p:cNvPr id="4" name="그림 3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586"/>
            <a:ext cx="9144000" cy="68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51815-28AB-FB4B-8077-F98FD6874F6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1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8FC51815-28AB-FB4B-8077-F98FD6874F6E}" type="datetime1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9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11" Type="http://schemas.openxmlformats.org/officeDocument/2006/relationships/image" Target="../media/image73.png"/><Relationship Id="rId5" Type="http://schemas.openxmlformats.org/officeDocument/2006/relationships/image" Target="../media/image43.png"/><Relationship Id="rId10" Type="http://schemas.openxmlformats.org/officeDocument/2006/relationships/image" Target="../media/image71.png"/><Relationship Id="rId4" Type="http://schemas.openxmlformats.org/officeDocument/2006/relationships/image" Target="../media/image42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75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77.png"/><Relationship Id="rId10" Type="http://schemas.openxmlformats.org/officeDocument/2006/relationships/image" Target="../media/image47.png"/><Relationship Id="rId4" Type="http://schemas.openxmlformats.org/officeDocument/2006/relationships/image" Target="../media/image18.png"/><Relationship Id="rId9" Type="http://schemas.openxmlformats.org/officeDocument/2006/relationships/image" Target="../media/image46.png"/><Relationship Id="rId1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jpeg"/><Relationship Id="rId3" Type="http://schemas.openxmlformats.org/officeDocument/2006/relationships/image" Target="../media/image18.png"/><Relationship Id="rId7" Type="http://schemas.openxmlformats.org/officeDocument/2006/relationships/image" Target="../media/image45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11" Type="http://schemas.openxmlformats.org/officeDocument/2006/relationships/image" Target="../media/image78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8.png"/><Relationship Id="rId7" Type="http://schemas.openxmlformats.org/officeDocument/2006/relationships/image" Target="../media/image45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11" Type="http://schemas.openxmlformats.org/officeDocument/2006/relationships/image" Target="../media/image69.png"/><Relationship Id="rId5" Type="http://schemas.openxmlformats.org/officeDocument/2006/relationships/image" Target="../media/image43.png"/><Relationship Id="rId10" Type="http://schemas.openxmlformats.org/officeDocument/2006/relationships/image" Target="../media/image81.png"/><Relationship Id="rId4" Type="http://schemas.openxmlformats.org/officeDocument/2006/relationships/image" Target="../media/image42.pn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83.png"/><Relationship Id="rId7" Type="http://schemas.openxmlformats.org/officeDocument/2006/relationships/image" Target="../media/image44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2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87.png"/><Relationship Id="rId5" Type="http://schemas.openxmlformats.org/officeDocument/2006/relationships/image" Target="../media/image42.png"/><Relationship Id="rId15" Type="http://schemas.openxmlformats.org/officeDocument/2006/relationships/image" Target="../media/image91.png"/><Relationship Id="rId10" Type="http://schemas.openxmlformats.org/officeDocument/2006/relationships/image" Target="../media/image86.gif"/><Relationship Id="rId4" Type="http://schemas.openxmlformats.org/officeDocument/2006/relationships/image" Target="../media/image18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yonggi.ac.kr@gmail.com" TargetMode="External"/><Relationship Id="rId2" Type="http://schemas.openxmlformats.org/officeDocument/2006/relationships/hyperlink" Target="blog.naver.com/brainfo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3.gif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jpe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18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jpeg"/><Relationship Id="rId3" Type="http://schemas.openxmlformats.org/officeDocument/2006/relationships/image" Target="../media/image18.png"/><Relationship Id="rId7" Type="http://schemas.openxmlformats.org/officeDocument/2006/relationships/image" Target="../media/image45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11" Type="http://schemas.openxmlformats.org/officeDocument/2006/relationships/image" Target="../media/image58.png"/><Relationship Id="rId5" Type="http://schemas.openxmlformats.org/officeDocument/2006/relationships/image" Target="../media/image43.png"/><Relationship Id="rId15" Type="http://schemas.openxmlformats.org/officeDocument/2006/relationships/image" Target="../media/image61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3.png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3.gif"/><Relationship Id="rId10" Type="http://schemas.openxmlformats.org/officeDocument/2006/relationships/image" Target="../media/image47.png"/><Relationship Id="rId4" Type="http://schemas.openxmlformats.org/officeDocument/2006/relationships/image" Target="../media/image18.png"/><Relationship Id="rId9" Type="http://schemas.openxmlformats.org/officeDocument/2006/relationships/image" Target="../media/image46.png"/><Relationship Id="rId1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9.png"/><Relationship Id="rId3" Type="http://schemas.openxmlformats.org/officeDocument/2006/relationships/image" Target="../media/image18.png"/><Relationship Id="rId7" Type="http://schemas.openxmlformats.org/officeDocument/2006/relationships/image" Target="../media/image45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11" Type="http://schemas.openxmlformats.org/officeDocument/2006/relationships/image" Target="../media/image67.png"/><Relationship Id="rId5" Type="http://schemas.openxmlformats.org/officeDocument/2006/relationships/image" Target="../media/image43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42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34835"/>
            <a:ext cx="9144000" cy="4869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05583296" descr="EMB000067581d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/>
          <a:stretch/>
        </p:blipFill>
        <p:spPr bwMode="auto">
          <a:xfrm>
            <a:off x="2275800" y="3989541"/>
            <a:ext cx="4603971" cy="28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각 삼각형 5"/>
          <p:cNvSpPr/>
          <p:nvPr/>
        </p:nvSpPr>
        <p:spPr>
          <a:xfrm>
            <a:off x="0" y="-34836"/>
            <a:ext cx="7884368" cy="688304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수동 입력 6"/>
          <p:cNvSpPr/>
          <p:nvPr/>
        </p:nvSpPr>
        <p:spPr>
          <a:xfrm>
            <a:off x="4578847" y="0"/>
            <a:ext cx="4565153" cy="68482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6"/>
              <a:gd name="connsiteY0" fmla="*/ 6896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96 h 10000"/>
              <a:gd name="connsiteX0" fmla="*/ 0 w 10016"/>
              <a:gd name="connsiteY0" fmla="*/ 6858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58 h 10000"/>
              <a:gd name="connsiteX0" fmla="*/ 5 w 10002"/>
              <a:gd name="connsiteY0" fmla="*/ 586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5 w 10002"/>
              <a:gd name="connsiteY4" fmla="*/ 5866 h 10000"/>
              <a:gd name="connsiteX0" fmla="*/ 23 w 10001"/>
              <a:gd name="connsiteY0" fmla="*/ 582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28 h 10000"/>
              <a:gd name="connsiteX0" fmla="*/ 23 w 10001"/>
              <a:gd name="connsiteY0" fmla="*/ 581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15 h 10000"/>
              <a:gd name="connsiteX0" fmla="*/ 23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02 h 10000"/>
              <a:gd name="connsiteX0" fmla="*/ 4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4 w 10001"/>
              <a:gd name="connsiteY4" fmla="*/ 58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4" y="580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-4" y="8965"/>
                  <a:pt x="9" y="6837"/>
                  <a:pt x="4" y="5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347959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995105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118" y="1546153"/>
            <a:ext cx="4279763" cy="237155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4995105" y="4844101"/>
            <a:ext cx="4002535" cy="15367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ko-KR" altLang="en-US" sz="2000" dirty="0" smtClean="0">
                <a:solidFill>
                  <a:schemeClr val="bg1"/>
                </a:solidFill>
              </a:rPr>
              <a:t>이 영 호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kyonggi.ac.kr@gmail.com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875" y="364573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</a:rPr>
              <a:t>감미로운 코딩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ì´ë©ì¼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45" y="5907089"/>
            <a:ext cx="680359" cy="3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2" b="34099"/>
          <a:stretch/>
        </p:blipFill>
        <p:spPr>
          <a:xfrm>
            <a:off x="5093474" y="5282369"/>
            <a:ext cx="3686038" cy="11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2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94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1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9" grpId="1" animBg="1"/>
      <p:bldP spid="19" grpId="2" animBg="1"/>
      <p:bldP spid="19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682110" y="2838597"/>
            <a:ext cx="7774632" cy="357292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404" y="599848"/>
            <a:ext cx="5633192" cy="8169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760" y="1718121"/>
            <a:ext cx="6736664" cy="54868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2478747"/>
            <a:ext cx="7784930" cy="51820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8809" y="2172783"/>
            <a:ext cx="2518344" cy="59998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57" y="3935005"/>
            <a:ext cx="3052738" cy="10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5404" y="599848"/>
            <a:ext cx="5633192" cy="8169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1760" y="1718121"/>
            <a:ext cx="6736664" cy="548688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1274270" y="2556488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장면 </a:t>
            </a:r>
            <a:r>
              <a:rPr lang="en-US" altLang="ko-KR" sz="1500" dirty="0" smtClean="0">
                <a:solidFill>
                  <a:schemeClr val="bg1"/>
                </a:solidFill>
              </a:rPr>
              <a:t>1” </a:t>
            </a:r>
            <a:r>
              <a:rPr lang="ko-KR" altLang="en-US" sz="1500" dirty="0">
                <a:solidFill>
                  <a:schemeClr val="bg1"/>
                </a:solidFill>
              </a:rPr>
              <a:t>탭을 마우스 </a:t>
            </a:r>
            <a:r>
              <a:rPr lang="ko-KR" altLang="en-US" sz="1500" b="1" dirty="0" err="1">
                <a:solidFill>
                  <a:srgbClr val="FFFF00"/>
                </a:solidFill>
              </a:rPr>
              <a:t>우클릭</a:t>
            </a:r>
            <a:r>
              <a:rPr lang="ko-KR" altLang="en-US" sz="1500" dirty="0" err="1">
                <a:solidFill>
                  <a:schemeClr val="bg1"/>
                </a:solidFill>
              </a:rPr>
              <a:t>한</a:t>
            </a:r>
            <a:r>
              <a:rPr lang="ko-KR" altLang="en-US" sz="1500" dirty="0">
                <a:solidFill>
                  <a:schemeClr val="bg1"/>
                </a:solidFill>
              </a:rPr>
              <a:t> 후</a:t>
            </a:r>
            <a:r>
              <a:rPr lang="en-US" altLang="ko-KR" sz="1500" dirty="0">
                <a:solidFill>
                  <a:schemeClr val="bg1"/>
                </a:solidFill>
              </a:rPr>
              <a:t>, </a:t>
            </a:r>
            <a:r>
              <a:rPr lang="ko-KR" altLang="en-US" sz="1500" b="1" dirty="0" smtClean="0">
                <a:solidFill>
                  <a:srgbClr val="FFFF00"/>
                </a:solidFill>
              </a:rPr>
              <a:t>복제하기</a:t>
            </a:r>
            <a:r>
              <a:rPr lang="ko-KR" altLang="en-US" sz="1500" dirty="0" smtClean="0">
                <a:solidFill>
                  <a:schemeClr val="bg1"/>
                </a:solidFill>
              </a:rPr>
              <a:t> 클릭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79542" y="255911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79542" y="3112323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673516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227672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1274269" y="3112323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추가된 장면의 오브젝트 리스트에서 각 오브젝트의 이름을 </a:t>
            </a:r>
            <a:r>
              <a:rPr lang="ko-KR" altLang="en-US" sz="1500" b="1" dirty="0" smtClean="0">
                <a:solidFill>
                  <a:srgbClr val="FFFF00"/>
                </a:solidFill>
              </a:rPr>
              <a:t>원본 이름</a:t>
            </a:r>
            <a:r>
              <a:rPr lang="ko-KR" altLang="en-US" sz="1500" dirty="0" smtClean="0">
                <a:solidFill>
                  <a:schemeClr val="bg1"/>
                </a:solidFill>
              </a:rPr>
              <a:t>으로 수정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12" y="3780406"/>
            <a:ext cx="3673408" cy="234668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07" b="79401"/>
          <a:stretch/>
        </p:blipFill>
        <p:spPr>
          <a:xfrm>
            <a:off x="679542" y="3780406"/>
            <a:ext cx="2893987" cy="1472936"/>
          </a:xfrm>
          <a:prstGeom prst="rect">
            <a:avLst/>
          </a:prstGeom>
        </p:spPr>
      </p:pic>
      <p:grpSp>
        <p:nvGrpSpPr>
          <p:cNvPr id="52" name="그룹 51"/>
          <p:cNvGrpSpPr/>
          <p:nvPr/>
        </p:nvGrpSpPr>
        <p:grpSpPr>
          <a:xfrm>
            <a:off x="717135" y="3894598"/>
            <a:ext cx="1114267" cy="1164693"/>
            <a:chOff x="369611" y="3971324"/>
            <a:chExt cx="678683" cy="709397"/>
          </a:xfrm>
        </p:grpSpPr>
        <p:pic>
          <p:nvPicPr>
            <p:cNvPr id="53" name="Picture 4" descr="click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03254" flipV="1">
              <a:off x="502492" y="3971324"/>
              <a:ext cx="545802" cy="709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9611" y="4300160"/>
              <a:ext cx="515340" cy="252187"/>
            </a:xfrm>
            <a:prstGeom prst="rect">
              <a:avLst/>
            </a:prstGeom>
          </p:spPr>
        </p:pic>
      </p:grpSp>
      <p:sp>
        <p:nvSpPr>
          <p:cNvPr id="65" name="모서리가 둥근 직사각형 64"/>
          <p:cNvSpPr/>
          <p:nvPr/>
        </p:nvSpPr>
        <p:spPr>
          <a:xfrm>
            <a:off x="2018236" y="4343929"/>
            <a:ext cx="1438826" cy="7920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359" y="4283311"/>
            <a:ext cx="478815" cy="3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3" presetClass="entr" presetSubtype="36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mph" presetSubtype="0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404" y="599848"/>
            <a:ext cx="5633192" cy="8169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760" y="1718121"/>
            <a:ext cx="6736664" cy="548688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1274270" y="2556488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>
                <a:solidFill>
                  <a:schemeClr val="bg1"/>
                </a:solidFill>
              </a:rPr>
              <a:t>“</a:t>
            </a:r>
            <a:r>
              <a:rPr lang="ko-KR" altLang="en-US" sz="1500" b="1" dirty="0">
                <a:solidFill>
                  <a:srgbClr val="FFFF00"/>
                </a:solidFill>
              </a:rPr>
              <a:t>농구공</a:t>
            </a:r>
            <a:r>
              <a:rPr lang="en-US" altLang="ko-KR" sz="1500" dirty="0">
                <a:solidFill>
                  <a:schemeClr val="bg1"/>
                </a:solidFill>
              </a:rPr>
              <a:t>”, “</a:t>
            </a:r>
            <a:r>
              <a:rPr lang="en-US" altLang="ko-KR" sz="1500" b="1" dirty="0">
                <a:solidFill>
                  <a:srgbClr val="FFFF00"/>
                </a:solidFill>
              </a:rPr>
              <a:t>Next</a:t>
            </a:r>
            <a:r>
              <a:rPr lang="en-US" altLang="ko-KR" sz="1500" dirty="0">
                <a:solidFill>
                  <a:schemeClr val="bg1"/>
                </a:solidFill>
              </a:rPr>
              <a:t>” </a:t>
            </a:r>
            <a:r>
              <a:rPr lang="ko-KR" altLang="en-US" sz="1500" dirty="0">
                <a:solidFill>
                  <a:schemeClr val="bg1"/>
                </a:solidFill>
              </a:rPr>
              <a:t>오브젝트 삭제</a:t>
            </a: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79542" y="255911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79542" y="3112323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673516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227672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1274269" y="3112323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dirty="0" smtClean="0">
                <a:solidFill>
                  <a:schemeClr val="bg1"/>
                </a:solidFill>
              </a:rPr>
              <a:t>야구공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오브젝트 추가한 후</a:t>
            </a:r>
            <a:r>
              <a:rPr lang="en-US" altLang="ko-KR" sz="1500" dirty="0" smtClean="0">
                <a:solidFill>
                  <a:schemeClr val="bg1"/>
                </a:solidFill>
              </a:rPr>
              <a:t>, </a:t>
            </a:r>
            <a:r>
              <a:rPr lang="ko-KR" altLang="en-US" sz="1500" dirty="0">
                <a:solidFill>
                  <a:schemeClr val="bg1"/>
                </a:solidFill>
              </a:rPr>
              <a:t>크기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en-US" altLang="ko-KR" sz="1500" b="1" dirty="0" smtClean="0">
                <a:solidFill>
                  <a:srgbClr val="FFFF00"/>
                </a:solidFill>
              </a:rPr>
              <a:t>50</a:t>
            </a:r>
            <a:r>
              <a:rPr lang="en-US" altLang="ko-KR" sz="1500" dirty="0">
                <a:solidFill>
                  <a:schemeClr val="bg1"/>
                </a:solidFill>
              </a:rPr>
              <a:t>”</a:t>
            </a:r>
            <a:r>
              <a:rPr lang="ko-KR" altLang="en-US" sz="1500" dirty="0">
                <a:solidFill>
                  <a:schemeClr val="bg1"/>
                </a:solidFill>
              </a:rPr>
              <a:t>으로 </a:t>
            </a:r>
            <a:r>
              <a:rPr lang="ko-KR" altLang="en-US" sz="1500" dirty="0" smtClean="0">
                <a:solidFill>
                  <a:schemeClr val="bg1"/>
                </a:solidFill>
              </a:rPr>
              <a:t>수정하여 배치</a:t>
            </a:r>
            <a:r>
              <a:rPr lang="en-US" altLang="ko-KR" sz="1500" dirty="0" smtClean="0">
                <a:solidFill>
                  <a:schemeClr val="bg1"/>
                </a:solidFill>
              </a:rPr>
              <a:t> 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5" y="3735749"/>
            <a:ext cx="3585701" cy="251523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14" y="3735749"/>
            <a:ext cx="3585701" cy="2515231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1232" y="4796723"/>
            <a:ext cx="478815" cy="3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682110" y="2838597"/>
            <a:ext cx="7774632" cy="357292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404" y="599848"/>
            <a:ext cx="5633192" cy="8169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760" y="1718121"/>
            <a:ext cx="6736664" cy="54868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7" y="2940280"/>
            <a:ext cx="4138515" cy="239794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23" y="3884670"/>
            <a:ext cx="3765001" cy="243529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2478747"/>
            <a:ext cx="7784930" cy="518205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1076" y="2175705"/>
            <a:ext cx="2506077" cy="597059"/>
          </a:xfrm>
          <a:prstGeom prst="rect">
            <a:avLst/>
          </a:prstGeom>
        </p:spPr>
      </p:pic>
      <p:sp>
        <p:nvSpPr>
          <p:cNvPr id="48" name="왼쪽 중괄호 47"/>
          <p:cNvSpPr/>
          <p:nvPr/>
        </p:nvSpPr>
        <p:spPr>
          <a:xfrm>
            <a:off x="4519887" y="3848483"/>
            <a:ext cx="196129" cy="2433454"/>
          </a:xfrm>
          <a:prstGeom prst="leftBrace">
            <a:avLst>
              <a:gd name="adj1" fmla="val 42864"/>
              <a:gd name="adj2" fmla="val 47608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3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그림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25" y="2896483"/>
            <a:ext cx="3623545" cy="3623545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0" name="직각 삼각형 69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8882" y="1642083"/>
            <a:ext cx="6529382" cy="914479"/>
          </a:xfrm>
          <a:prstGeom prst="rect">
            <a:avLst/>
          </a:prstGeom>
        </p:spPr>
      </p:pic>
      <p:pic>
        <p:nvPicPr>
          <p:cNvPr id="38" name="Picture 18" descr="관련 이미지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60297"/>
            <a:ext cx="1256319" cy="12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관련 이미지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95" y="3435014"/>
            <a:ext cx="1514432" cy="151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0" descr="kakao friends에 대한 이미지 검색결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54" y="4998466"/>
            <a:ext cx="1489543" cy="148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그룹 25"/>
          <p:cNvGrpSpPr/>
          <p:nvPr/>
        </p:nvGrpSpPr>
        <p:grpSpPr>
          <a:xfrm>
            <a:off x="1974329" y="3415723"/>
            <a:ext cx="1082743" cy="857038"/>
            <a:chOff x="1759124" y="3118429"/>
            <a:chExt cx="1082743" cy="857038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124" y="3118429"/>
              <a:ext cx="1082743" cy="857038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46897" y="3300038"/>
              <a:ext cx="707197" cy="493819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6152008" y="4391308"/>
            <a:ext cx="1082743" cy="857038"/>
            <a:chOff x="6152008" y="4391308"/>
            <a:chExt cx="1082743" cy="857038"/>
          </a:xfrm>
        </p:grpSpPr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008" y="4391308"/>
              <a:ext cx="1082743" cy="857038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364166" y="4559721"/>
              <a:ext cx="658425" cy="499915"/>
            </a:xfrm>
            <a:prstGeom prst="rect">
              <a:avLst/>
            </a:prstGeom>
          </p:spPr>
        </p:pic>
      </p:grpSp>
      <p:grpSp>
        <p:nvGrpSpPr>
          <p:cNvPr id="29" name="그룹 28"/>
          <p:cNvGrpSpPr/>
          <p:nvPr/>
        </p:nvGrpSpPr>
        <p:grpSpPr>
          <a:xfrm>
            <a:off x="6602611" y="2949501"/>
            <a:ext cx="1082743" cy="857038"/>
            <a:chOff x="6602611" y="2949501"/>
            <a:chExt cx="1082743" cy="857038"/>
          </a:xfrm>
        </p:grpSpPr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02611" y="2949501"/>
              <a:ext cx="1082743" cy="857038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93477" y="3097646"/>
              <a:ext cx="676715" cy="499915"/>
            </a:xfrm>
            <a:prstGeom prst="rect">
              <a:avLst/>
            </a:prstGeom>
          </p:spPr>
        </p:pic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57" y="2896483"/>
            <a:ext cx="1595978" cy="2277594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55404" y="570280"/>
            <a:ext cx="563319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4953942"/>
            <a:ext cx="4752528" cy="923330"/>
          </a:xfrm>
          <a:prstGeom prst="rect">
            <a:avLst/>
          </a:prstGeom>
          <a:solidFill>
            <a:schemeClr val="bg1"/>
          </a:solidFill>
          <a:ln w="57150" cap="rnd" cmpd="dbl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학습 지원 블로</a:t>
            </a:r>
            <a:r>
              <a:rPr kumimoji="0" lang="ko-KR" altLang="en-US" sz="1800" b="1" i="0" u="none" strike="noStrike" kern="1200" cap="none" spc="1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</a:t>
            </a:r>
            <a:r>
              <a:rPr kumimoji="0" lang="en-US" altLang="ko-KR" sz="1800" b="1" i="0" u="none" strike="noStrike" kern="1200" cap="none" spc="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blog.naver.com/</a:t>
            </a: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brainfo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수업 관련 문의  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8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3"/>
              </a:rPr>
              <a:t>kyonggi.ac.kr@gmail.com</a:t>
            </a:r>
            <a:endParaRPr kumimoji="0" lang="en-US" altLang="ko-KR" sz="18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69" y="4932492"/>
            <a:ext cx="3511600" cy="981541"/>
          </a:xfrm>
          <a:prstGeom prst="rect">
            <a:avLst/>
          </a:prstGeom>
        </p:spPr>
      </p:pic>
      <p:pic>
        <p:nvPicPr>
          <p:cNvPr id="7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0"/>
          <a:stretch/>
        </p:blipFill>
        <p:spPr bwMode="auto">
          <a:xfrm>
            <a:off x="1455224" y="4338848"/>
            <a:ext cx="740512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0"/>
          <a:stretch/>
        </p:blipFill>
        <p:spPr bwMode="auto">
          <a:xfrm>
            <a:off x="2195736" y="4339145"/>
            <a:ext cx="720080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6" y="3127222"/>
            <a:ext cx="5255207" cy="603556"/>
          </a:xfrm>
          <a:prstGeom prst="rect">
            <a:avLst/>
          </a:prstGeom>
        </p:spPr>
      </p:pic>
      <p:pic>
        <p:nvPicPr>
          <p:cNvPr id="1026" name="Picture 2" descr="WEIGHING MACHINE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48" y="4077072"/>
            <a:ext cx="21217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736762" y="1797663"/>
            <a:ext cx="859719" cy="119874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649" y="583965"/>
            <a:ext cx="5639289" cy="81693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6" r="16590" b="8705"/>
          <a:stretch/>
        </p:blipFill>
        <p:spPr>
          <a:xfrm>
            <a:off x="755764" y="2024595"/>
            <a:ext cx="821730" cy="744882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3" y="1786127"/>
            <a:ext cx="6956139" cy="1237595"/>
          </a:xfrm>
          <a:prstGeom prst="rect">
            <a:avLst/>
          </a:prstGeom>
        </p:spPr>
      </p:pic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82292"/>
              </p:ext>
            </p:extLst>
          </p:nvPr>
        </p:nvGraphicFramePr>
        <p:xfrm>
          <a:off x="736762" y="3085296"/>
          <a:ext cx="7721438" cy="303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514">
                  <a:extLst>
                    <a:ext uri="{9D8B030D-6E8A-4147-A177-3AD203B41FA5}">
                      <a16:colId xmlns:a16="http://schemas.microsoft.com/office/drawing/2014/main" val="2509570576"/>
                    </a:ext>
                  </a:extLst>
                </a:gridCol>
                <a:gridCol w="1102596">
                  <a:extLst>
                    <a:ext uri="{9D8B030D-6E8A-4147-A177-3AD203B41FA5}">
                      <a16:colId xmlns:a16="http://schemas.microsoft.com/office/drawing/2014/main" val="2370514633"/>
                    </a:ext>
                  </a:extLst>
                </a:gridCol>
                <a:gridCol w="5038328">
                  <a:extLst>
                    <a:ext uri="{9D8B030D-6E8A-4147-A177-3AD203B41FA5}">
                      <a16:colId xmlns:a16="http://schemas.microsoft.com/office/drawing/2014/main" val="4121665117"/>
                    </a:ext>
                  </a:extLst>
                </a:gridCol>
              </a:tblGrid>
              <a:tr h="3148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solidFill>
                            <a:schemeClr val="bg1"/>
                          </a:solidFill>
                        </a:rPr>
                        <a:t>구분</a:t>
                      </a:r>
                      <a:endParaRPr lang="ko-KR" alt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solidFill>
                            <a:schemeClr val="bg1"/>
                          </a:solidFill>
                        </a:rPr>
                        <a:t>연산자</a:t>
                      </a:r>
                      <a:endParaRPr lang="ko-KR" alt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solidFill>
                            <a:schemeClr val="bg1"/>
                          </a:solidFill>
                        </a:rPr>
                        <a:t>연산 원리</a:t>
                      </a:r>
                      <a:endParaRPr lang="ko-KR" alt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36724"/>
                  </a:ext>
                </a:extLst>
              </a:tr>
              <a:tr h="333072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solidFill>
                            <a:schemeClr val="bg1"/>
                          </a:solidFill>
                        </a:rPr>
                        <a:t>관계 연산</a:t>
                      </a:r>
                      <a:endParaRPr lang="ko-KR" alt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두 개의 </a:t>
                      </a: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</a:rPr>
                        <a:t>피연산자가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o-KR" altLang="en-US" sz="1600" b="1" dirty="0" smtClean="0">
                          <a:solidFill>
                            <a:srgbClr val="FFFF00"/>
                          </a:solidFill>
                        </a:rPr>
                        <a:t>같으면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 참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40260"/>
                  </a:ext>
                </a:extLst>
              </a:tr>
              <a:tr h="333072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</a:rPr>
                        <a:t>피연산자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이 </a:t>
                      </a: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</a:rPr>
                        <a:t>피연산자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보다 </a:t>
                      </a:r>
                      <a:r>
                        <a:rPr lang="ko-KR" altLang="en-US" sz="1600" b="1" dirty="0" smtClean="0">
                          <a:solidFill>
                            <a:srgbClr val="FFFF00"/>
                          </a:solidFill>
                        </a:rPr>
                        <a:t>크면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 참 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19818"/>
                  </a:ext>
                </a:extLst>
              </a:tr>
              <a:tr h="301133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</a:rPr>
                        <a:t>피연산자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이 </a:t>
                      </a: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</a:rPr>
                        <a:t>피연산자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보다 </a:t>
                      </a:r>
                      <a:r>
                        <a:rPr lang="ko-KR" altLang="en-US" sz="1600" b="1" dirty="0" smtClean="0">
                          <a:solidFill>
                            <a:srgbClr val="FFFF00"/>
                          </a:solidFill>
                        </a:rPr>
                        <a:t>작으면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 참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29667"/>
                  </a:ext>
                </a:extLst>
              </a:tr>
              <a:tr h="30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≥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</a:rPr>
                        <a:t>피연산자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이 </a:t>
                      </a: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</a:rPr>
                        <a:t>피연산자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보다 </a:t>
                      </a:r>
                      <a:r>
                        <a:rPr lang="ko-KR" altLang="en-US" sz="1600" b="1" dirty="0" smtClean="0">
                          <a:solidFill>
                            <a:srgbClr val="FFFF00"/>
                          </a:solidFill>
                        </a:rPr>
                        <a:t>크거나 같으면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참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19756"/>
                  </a:ext>
                </a:extLst>
              </a:tr>
              <a:tr h="30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≤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</a:rPr>
                        <a:t>피연산자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이 </a:t>
                      </a: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</a:rPr>
                        <a:t>피연산자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보다 </a:t>
                      </a:r>
                      <a:r>
                        <a:rPr lang="ko-KR" altLang="en-US" sz="1600" b="1" dirty="0" smtClean="0">
                          <a:solidFill>
                            <a:srgbClr val="FFFF00"/>
                          </a:solidFill>
                        </a:rPr>
                        <a:t>작거나 같으면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참</a:t>
                      </a: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839367"/>
                  </a:ext>
                </a:extLst>
              </a:tr>
              <a:tr h="333072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solidFill>
                            <a:schemeClr val="bg1"/>
                          </a:solidFill>
                        </a:rPr>
                        <a:t>논리 연산</a:t>
                      </a:r>
                      <a:endParaRPr lang="ko-KR" alt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그리고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</a:rPr>
                        <a:t>피연산자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과 </a:t>
                      </a: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</a:rPr>
                        <a:t>피연산자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가 </a:t>
                      </a:r>
                      <a:r>
                        <a:rPr lang="ko-KR" altLang="en-US" sz="1600" b="1" dirty="0" smtClean="0">
                          <a:solidFill>
                            <a:srgbClr val="FFFF00"/>
                          </a:solidFill>
                        </a:rPr>
                        <a:t>모두 참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일 경우 참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92883"/>
                  </a:ext>
                </a:extLst>
              </a:tr>
              <a:tr h="301133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또는</a:t>
                      </a: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</a:rPr>
                        <a:t>피연산자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과 </a:t>
                      </a:r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</a:rPr>
                        <a:t>피연산자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altLang="ko-KR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o-KR" altLang="en-US" sz="1600" baseline="0" dirty="0" smtClean="0">
                          <a:solidFill>
                            <a:schemeClr val="bg1"/>
                          </a:solidFill>
                        </a:rPr>
                        <a:t>중 </a:t>
                      </a:r>
                      <a:r>
                        <a:rPr lang="ko-KR" altLang="en-US" sz="1600" b="1" baseline="0" dirty="0" smtClean="0">
                          <a:solidFill>
                            <a:srgbClr val="FFFF00"/>
                          </a:solidFill>
                        </a:rPr>
                        <a:t>하나라도 참</a:t>
                      </a:r>
                      <a:r>
                        <a:rPr lang="ko-KR" altLang="en-US" sz="1600" baseline="0" dirty="0" smtClean="0">
                          <a:solidFill>
                            <a:schemeClr val="bg1"/>
                          </a:solidFill>
                        </a:rPr>
                        <a:t>일 경우 참</a:t>
                      </a:r>
                      <a:endParaRPr lang="ko-KR" alt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457799"/>
                  </a:ext>
                </a:extLst>
              </a:tr>
              <a:tr h="301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아니다</a:t>
                      </a: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600" dirty="0" err="1" smtClean="0">
                          <a:solidFill>
                            <a:schemeClr val="bg1"/>
                          </a:solidFill>
                        </a:rPr>
                        <a:t>피연산자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이 참일 경우 거짓</a:t>
                      </a:r>
                      <a:r>
                        <a:rPr lang="en-US" altLang="ko-KR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</a:rPr>
                        <a:t>거짓일 경우 참</a:t>
                      </a: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07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8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649" y="583965"/>
            <a:ext cx="5639289" cy="816935"/>
          </a:xfrm>
          <a:prstGeom prst="rect">
            <a:avLst/>
          </a:prstGeom>
        </p:spPr>
      </p:pic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548735"/>
              </p:ext>
            </p:extLst>
          </p:nvPr>
        </p:nvGraphicFramePr>
        <p:xfrm>
          <a:off x="720779" y="1799618"/>
          <a:ext cx="7557807" cy="338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192">
                  <a:extLst>
                    <a:ext uri="{9D8B030D-6E8A-4147-A177-3AD203B41FA5}">
                      <a16:colId xmlns:a16="http://schemas.microsoft.com/office/drawing/2014/main" val="1456641483"/>
                    </a:ext>
                  </a:extLst>
                </a:gridCol>
                <a:gridCol w="4751615">
                  <a:extLst>
                    <a:ext uri="{9D8B030D-6E8A-4147-A177-3AD203B41FA5}">
                      <a16:colId xmlns:a16="http://schemas.microsoft.com/office/drawing/2014/main" val="3684515080"/>
                    </a:ext>
                  </a:extLst>
                </a:gridCol>
              </a:tblGrid>
              <a:tr h="42081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b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사용자가 마우스</a:t>
                      </a:r>
                      <a:r>
                        <a:rPr lang="ko-KR" altLang="en-US" b="0" baseline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를 클릭했는지 판단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713950"/>
                  </a:ext>
                </a:extLst>
              </a:tr>
              <a:tr h="42081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b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사용자가 지정한 키를 눌렀는지 판단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723516"/>
                  </a:ext>
                </a:extLst>
              </a:tr>
              <a:tr h="42081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b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해당 오브젝트가 마우스포인터</a:t>
                      </a:r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,</a:t>
                      </a:r>
                      <a:r>
                        <a:rPr lang="en-US" altLang="ko-KR" b="0" baseline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 </a:t>
                      </a:r>
                      <a:r>
                        <a:rPr lang="ko-KR" altLang="en-US" b="0" baseline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또는</a:t>
                      </a:r>
                      <a:r>
                        <a:rPr lang="ko-KR" altLang="en-US" b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 지정한 오브젝트</a:t>
                      </a:r>
                      <a:r>
                        <a:rPr lang="ko-KR" altLang="en-US" b="0" baseline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나 영역에 접촉했는지 판단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106063"/>
                  </a:ext>
                </a:extLst>
              </a:tr>
              <a:tr h="42081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b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두 값이 서로 같은 경우 참으로 판단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66232"/>
                  </a:ext>
                </a:extLst>
              </a:tr>
              <a:tr h="42081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b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두 값이 모두 참인 경우 참으로 판단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388219"/>
                  </a:ext>
                </a:extLst>
              </a:tr>
              <a:tr h="42081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b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두 값 중 하나라도 참이 있는 경우 참으로 판단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76271"/>
                  </a:ext>
                </a:extLst>
              </a:tr>
              <a:tr h="42081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b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해당 값이 참인 경우 거짓으로</a:t>
                      </a:r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, </a:t>
                      </a:r>
                      <a:r>
                        <a:rPr lang="ko-KR" altLang="en-US" b="0" dirty="0" smtClean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거짓인 경우 참으로 판단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891715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28" y="2836541"/>
            <a:ext cx="2084211" cy="27067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08" y="1894019"/>
            <a:ext cx="1461654" cy="27067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56" y="2294941"/>
            <a:ext cx="1822557" cy="27067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74" y="3788694"/>
            <a:ext cx="1966918" cy="270677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78" y="4216578"/>
            <a:ext cx="1962214" cy="270029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47" y="3356406"/>
            <a:ext cx="1353384" cy="270677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15" y="4742501"/>
            <a:ext cx="1533836" cy="27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805943" y="1724993"/>
            <a:ext cx="7560840" cy="470059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044" y="583965"/>
            <a:ext cx="5633192" cy="8169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4" y="4982416"/>
            <a:ext cx="6188005" cy="131057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4" y="1925401"/>
            <a:ext cx="3283887" cy="774431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62" y="1922340"/>
            <a:ext cx="3209423" cy="77443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81" y="3185836"/>
            <a:ext cx="2889225" cy="131057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317706"/>
            <a:ext cx="3492388" cy="77443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2300" y="2358991"/>
            <a:ext cx="2365453" cy="77425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5881" y="2341345"/>
            <a:ext cx="2304488" cy="774259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7595" y="3821090"/>
            <a:ext cx="3078747" cy="774259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8304" y="3817730"/>
            <a:ext cx="2895851" cy="1048603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17073" y="5663114"/>
            <a:ext cx="592582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3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5404" y="599848"/>
            <a:ext cx="5633192" cy="8169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1760" y="1718121"/>
            <a:ext cx="6736664" cy="548688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1274270" y="2556488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오브젝트 추가 버튼을 누른 후</a:t>
            </a:r>
            <a:r>
              <a:rPr lang="en-US" altLang="ko-KR" sz="1500" dirty="0" smtClean="0">
                <a:solidFill>
                  <a:schemeClr val="bg1"/>
                </a:solidFill>
              </a:rPr>
              <a:t>, “</a:t>
            </a:r>
            <a:r>
              <a:rPr lang="ko-KR" altLang="en-US" sz="1500" b="1" dirty="0" smtClean="0">
                <a:solidFill>
                  <a:srgbClr val="FFFF00"/>
                </a:solidFill>
              </a:rPr>
              <a:t>공원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검색하여 배경 오브젝트 추가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79542" y="255911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79542" y="3112323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673516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227672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1274269" y="3112323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>
                <a:solidFill>
                  <a:schemeClr val="bg1"/>
                </a:solidFill>
              </a:rPr>
              <a:t>“</a:t>
            </a:r>
            <a:r>
              <a:rPr lang="ko-KR" altLang="en-US" sz="1500" b="1" dirty="0">
                <a:solidFill>
                  <a:srgbClr val="FFFF00"/>
                </a:solidFill>
              </a:rPr>
              <a:t>야구공</a:t>
            </a:r>
            <a:r>
              <a:rPr lang="en-US" altLang="ko-KR" sz="1500" dirty="0">
                <a:solidFill>
                  <a:schemeClr val="bg1"/>
                </a:solidFill>
              </a:rPr>
              <a:t>”, “</a:t>
            </a:r>
            <a:r>
              <a:rPr lang="ko-KR" altLang="en-US" sz="1500" b="1" dirty="0">
                <a:solidFill>
                  <a:srgbClr val="FFFF00"/>
                </a:solidFill>
              </a:rPr>
              <a:t>농구공</a:t>
            </a:r>
            <a:r>
              <a:rPr lang="en-US" altLang="ko-KR" sz="1500" dirty="0">
                <a:solidFill>
                  <a:schemeClr val="bg1"/>
                </a:solidFill>
              </a:rPr>
              <a:t>”, “</a:t>
            </a:r>
            <a:r>
              <a:rPr lang="en-US" altLang="ko-KR" sz="1500" b="1" dirty="0">
                <a:solidFill>
                  <a:srgbClr val="FFFF00"/>
                </a:solidFill>
              </a:rPr>
              <a:t>RYAN1</a:t>
            </a:r>
            <a:r>
              <a:rPr lang="en-US" altLang="ko-KR" sz="1500" dirty="0" smtClean="0">
                <a:solidFill>
                  <a:schemeClr val="bg1"/>
                </a:solidFill>
              </a:rPr>
              <a:t>”, “</a:t>
            </a:r>
            <a:r>
              <a:rPr lang="en-US" altLang="ko-KR" sz="1500" b="1" dirty="0" smtClean="0">
                <a:solidFill>
                  <a:srgbClr val="FFFF00"/>
                </a:solidFill>
              </a:rPr>
              <a:t>Next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오브젝트 추가</a:t>
            </a:r>
            <a:r>
              <a:rPr lang="en-US" altLang="ko-KR" sz="1500" dirty="0" smtClean="0">
                <a:solidFill>
                  <a:schemeClr val="bg1"/>
                </a:solidFill>
              </a:rPr>
              <a:t>, “</a:t>
            </a:r>
            <a:r>
              <a:rPr lang="ko-KR" altLang="en-US" sz="1500" dirty="0" smtClean="0">
                <a:solidFill>
                  <a:schemeClr val="bg1"/>
                </a:solidFill>
              </a:rPr>
              <a:t>야구공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크기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en-US" altLang="ko-KR" sz="1500" b="1" dirty="0">
                <a:solidFill>
                  <a:srgbClr val="FFFF00"/>
                </a:solidFill>
              </a:rPr>
              <a:t>5</a:t>
            </a:r>
            <a:r>
              <a:rPr lang="en-US" altLang="ko-KR" sz="1500" b="1" dirty="0" smtClean="0">
                <a:solidFill>
                  <a:srgbClr val="FFFF00"/>
                </a:solidFill>
              </a:rPr>
              <a:t>0</a:t>
            </a:r>
            <a:r>
              <a:rPr lang="en-US" altLang="ko-KR" sz="1500" dirty="0" smtClean="0">
                <a:solidFill>
                  <a:schemeClr val="bg1"/>
                </a:solidFill>
              </a:rPr>
              <a:t>”</a:t>
            </a:r>
            <a:r>
              <a:rPr lang="ko-KR" altLang="en-US" sz="1500" dirty="0" smtClean="0">
                <a:solidFill>
                  <a:schemeClr val="bg1"/>
                </a:solidFill>
              </a:rPr>
              <a:t>으로 수정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679542" y="3668700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Picture 6" descr="ê´ë ¨ ì´ë¯¸ì§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10910" r="28230" b="18679"/>
          <a:stretch/>
        </p:blipFill>
        <p:spPr bwMode="auto">
          <a:xfrm>
            <a:off x="819795" y="3782197"/>
            <a:ext cx="179038" cy="2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1274269" y="3668700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각각의 오브젝트 배치</a:t>
            </a:r>
            <a:r>
              <a:rPr lang="en-US" altLang="ko-KR" sz="1500" dirty="0" smtClean="0">
                <a:solidFill>
                  <a:schemeClr val="bg1"/>
                </a:solidFill>
              </a:rPr>
              <a:t>(</a:t>
            </a:r>
            <a:r>
              <a:rPr lang="ko-KR" altLang="en-US" sz="1500" dirty="0" smtClean="0">
                <a:solidFill>
                  <a:schemeClr val="bg1"/>
                </a:solidFill>
              </a:rPr>
              <a:t>하단 우측 이미지 참조</a:t>
            </a:r>
            <a:r>
              <a:rPr lang="en-US" altLang="ko-KR" sz="1500" dirty="0" smtClean="0">
                <a:solidFill>
                  <a:schemeClr val="bg1"/>
                </a:solidFill>
              </a:rPr>
              <a:t>)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051" y="4241483"/>
            <a:ext cx="2482843" cy="513692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32" y="4237595"/>
            <a:ext cx="3174888" cy="2227061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3588" y="5157087"/>
            <a:ext cx="478815" cy="393281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9">
            <a:off x="602053" y="4201086"/>
            <a:ext cx="774251" cy="62847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4" y="5846493"/>
            <a:ext cx="613875" cy="61608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13" y="5343112"/>
            <a:ext cx="1173160" cy="117316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29" y="4867966"/>
            <a:ext cx="946939" cy="158921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67" y="5829650"/>
            <a:ext cx="632926" cy="63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7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71" tmFilter="0, 0; 0.125,0.2665; 0.25,0.4; 0.375,0.465; 0.5,0.5;  0.625,0.535; 0.75,0.6; 0.875,0.7335; 1,1">
                                          <p:stCondLst>
                                            <p:cond delay="57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tmFilter="0, 0; 0.125,0.2665; 0.25,0.4; 0.375,0.465; 0.5,0.5;  0.625,0.535; 0.75,0.6; 0.875,0.7335; 1,1">
                                          <p:stCondLst>
                                            <p:cond delay="113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">
                                          <p:stCondLst>
                                            <p:cond delay="55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58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112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11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7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71" tmFilter="0, 0; 0.125,0.2665; 0.25,0.4; 0.375,0.465; 0.5,0.5;  0.625,0.535; 0.75,0.6; 0.875,0.7335; 1,1">
                                          <p:stCondLst>
                                            <p:cond delay="57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" tmFilter="0, 0; 0.125,0.2665; 0.25,0.4; 0.375,0.465; 0.5,0.5;  0.625,0.535; 0.75,0.6; 0.875,0.7335; 1,1">
                                          <p:stCondLst>
                                            <p:cond delay="113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" tmFilter="0, 0; 0.125,0.2665; 0.25,0.4; 0.375,0.465; 0.5,0.5;  0.625,0.535; 0.75,0.6; 0.875,0.7335; 1,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">
                                          <p:stCondLst>
                                            <p:cond delay="55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58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">
                                          <p:stCondLst>
                                            <p:cond delay="112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115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4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7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71" tmFilter="0, 0; 0.125,0.2665; 0.25,0.4; 0.375,0.465; 0.5,0.5;  0.625,0.535; 0.75,0.6; 0.875,0.7335; 1,1">
                                          <p:stCondLst>
                                            <p:cond delay="57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" tmFilter="0, 0; 0.125,0.2665; 0.25,0.4; 0.375,0.465; 0.5,0.5;  0.625,0.535; 0.75,0.6; 0.875,0.7335; 1,1">
                                          <p:stCondLst>
                                            <p:cond delay="113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" tmFilter="0, 0; 0.125,0.2665; 0.25,0.4; 0.375,0.465; 0.5,0.5;  0.625,0.535; 0.75,0.6; 0.875,0.7335; 1,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">
                                          <p:stCondLst>
                                            <p:cond delay="55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" decel="50000">
                                          <p:stCondLst>
                                            <p:cond delay="58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">
                                          <p:stCondLst>
                                            <p:cond delay="112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" decel="50000">
                                          <p:stCondLst>
                                            <p:cond delay="115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4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7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71" tmFilter="0, 0; 0.125,0.2665; 0.25,0.4; 0.375,0.465; 0.5,0.5;  0.625,0.535; 0.75,0.6; 0.875,0.7335; 1,1">
                                          <p:stCondLst>
                                            <p:cond delay="57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" tmFilter="0, 0; 0.125,0.2665; 0.25,0.4; 0.375,0.465; 0.5,0.5;  0.625,0.535; 0.75,0.6; 0.875,0.7335; 1,1">
                                          <p:stCondLst>
                                            <p:cond delay="113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" tmFilter="0, 0; 0.125,0.2665; 0.25,0.4; 0.375,0.465; 0.5,0.5;  0.625,0.535; 0.75,0.6; 0.875,0.7335; 1,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">
                                          <p:stCondLst>
                                            <p:cond delay="55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58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">
                                          <p:stCondLst>
                                            <p:cond delay="112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115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75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404" y="599848"/>
            <a:ext cx="5633192" cy="8169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760" y="1718121"/>
            <a:ext cx="6736664" cy="548688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1274270" y="2556488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500" dirty="0" smtClean="0">
                <a:solidFill>
                  <a:schemeClr val="bg1"/>
                </a:solidFill>
              </a:rPr>
              <a:t>변수 이름을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b="1" dirty="0" smtClean="0">
                <a:solidFill>
                  <a:srgbClr val="FFFF00"/>
                </a:solidFill>
              </a:rPr>
              <a:t>야구공</a:t>
            </a:r>
            <a:r>
              <a:rPr lang="en-US" altLang="ko-KR" sz="1500" dirty="0" smtClean="0">
                <a:solidFill>
                  <a:schemeClr val="bg1"/>
                </a:solidFill>
              </a:rPr>
              <a:t>”, “</a:t>
            </a:r>
            <a:r>
              <a:rPr lang="ko-KR" altLang="en-US" sz="1500" b="1" dirty="0" smtClean="0">
                <a:solidFill>
                  <a:srgbClr val="FFFF00"/>
                </a:solidFill>
              </a:rPr>
              <a:t>농구공</a:t>
            </a:r>
            <a:r>
              <a:rPr lang="en-US" altLang="ko-KR" sz="1500" dirty="0" smtClean="0">
                <a:solidFill>
                  <a:schemeClr val="bg1"/>
                </a:solidFill>
              </a:rPr>
              <a:t>”</a:t>
            </a:r>
            <a:r>
              <a:rPr lang="ko-KR" altLang="en-US" sz="1500" dirty="0" smtClean="0">
                <a:solidFill>
                  <a:schemeClr val="bg1"/>
                </a:solidFill>
              </a:rPr>
              <a:t>으로 하여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전역변수</a:t>
            </a:r>
            <a:r>
              <a:rPr lang="ko-KR" altLang="en-US" sz="1500" dirty="0" smtClean="0">
                <a:solidFill>
                  <a:schemeClr val="bg1"/>
                </a:solidFill>
              </a:rPr>
              <a:t> 추가 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79542" y="255911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79542" y="3112323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673516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227672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1274269" y="3112323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>
                <a:solidFill>
                  <a:schemeClr val="bg1"/>
                </a:solidFill>
              </a:rPr>
              <a:t>“</a:t>
            </a:r>
            <a:r>
              <a:rPr lang="ko-KR" altLang="en-US" sz="1500" dirty="0">
                <a:solidFill>
                  <a:schemeClr val="bg1"/>
                </a:solidFill>
              </a:rPr>
              <a:t>야구공</a:t>
            </a:r>
            <a:r>
              <a:rPr lang="en-US" altLang="ko-KR" sz="1500" dirty="0">
                <a:solidFill>
                  <a:schemeClr val="bg1"/>
                </a:solidFill>
              </a:rPr>
              <a:t>”, “</a:t>
            </a:r>
            <a:r>
              <a:rPr lang="ko-KR" altLang="en-US" sz="1500" b="1" dirty="0" smtClean="0">
                <a:solidFill>
                  <a:schemeClr val="bg1"/>
                </a:solidFill>
              </a:rPr>
              <a:t>농구공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변수 </a:t>
            </a:r>
            <a:r>
              <a:rPr lang="ko-KR" altLang="en-US" sz="1500" b="1" dirty="0" smtClean="0">
                <a:solidFill>
                  <a:srgbClr val="FFFF00"/>
                </a:solidFill>
              </a:rPr>
              <a:t>숨기기</a:t>
            </a:r>
            <a:endParaRPr lang="ko-KR" altLang="en-US" sz="1500" b="1" dirty="0">
              <a:solidFill>
                <a:srgbClr val="FFFF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2" y="3699848"/>
            <a:ext cx="1948242" cy="280143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70" y="3699848"/>
            <a:ext cx="3820650" cy="1989373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697070" y="5504751"/>
            <a:ext cx="1907337" cy="644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0619" y="4503852"/>
            <a:ext cx="478815" cy="393281"/>
          </a:xfrm>
          <a:prstGeom prst="rect">
            <a:avLst/>
          </a:prstGeom>
        </p:spPr>
      </p:pic>
      <p:sp>
        <p:nvSpPr>
          <p:cNvPr id="54" name="타원 53"/>
          <p:cNvSpPr/>
          <p:nvPr/>
        </p:nvSpPr>
        <p:spPr>
          <a:xfrm>
            <a:off x="2051720" y="5569127"/>
            <a:ext cx="172800" cy="1728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2051720" y="5913644"/>
            <a:ext cx="172800" cy="1728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" name="그룹 67"/>
          <p:cNvGrpSpPr/>
          <p:nvPr/>
        </p:nvGrpSpPr>
        <p:grpSpPr>
          <a:xfrm>
            <a:off x="1938973" y="4978032"/>
            <a:ext cx="1006054" cy="600847"/>
            <a:chOff x="6086226" y="4326555"/>
            <a:chExt cx="1006054" cy="600847"/>
          </a:xfrm>
        </p:grpSpPr>
        <p:pic>
          <p:nvPicPr>
            <p:cNvPr id="69" name="그림 6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0" b="20060"/>
            <a:stretch/>
          </p:blipFill>
          <p:spPr>
            <a:xfrm>
              <a:off x="6086226" y="4326555"/>
              <a:ext cx="1006054" cy="600847"/>
            </a:xfrm>
            <a:prstGeom prst="rect">
              <a:avLst/>
            </a:prstGeom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183834" y="4363173"/>
              <a:ext cx="810838" cy="493819"/>
            </a:xfrm>
            <a:prstGeom prst="rect">
              <a:avLst/>
            </a:prstGeom>
          </p:spPr>
        </p:pic>
      </p:grpSp>
      <p:sp>
        <p:nvSpPr>
          <p:cNvPr id="71" name="직사각형 70"/>
          <p:cNvSpPr/>
          <p:nvPr/>
        </p:nvSpPr>
        <p:spPr>
          <a:xfrm>
            <a:off x="7308303" y="4367893"/>
            <a:ext cx="432049" cy="1321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66471" y="575743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변수 숨김 처리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27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35" presetClass="emph" presetSubtype="0" repeatCount="2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67" grpId="0" animBg="1"/>
      <p:bldP spid="71" grpId="0" animBg="1"/>
      <p:bldP spid="7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5404" y="599848"/>
            <a:ext cx="5633192" cy="8169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1760" y="1718121"/>
            <a:ext cx="6736664" cy="548688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1274270" y="2556488"/>
            <a:ext cx="7218651" cy="471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en-US" altLang="ko-KR" sz="1500" b="1" dirty="0" smtClean="0">
                <a:solidFill>
                  <a:srgbClr val="FFFF00"/>
                </a:solidFill>
              </a:rPr>
              <a:t>RYAN1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오브젝트 선택한 후</a:t>
            </a:r>
            <a:r>
              <a:rPr lang="en-US" altLang="ko-KR" sz="1500" dirty="0" smtClean="0">
                <a:solidFill>
                  <a:schemeClr val="bg1"/>
                </a:solidFill>
              </a:rPr>
              <a:t>, [</a:t>
            </a:r>
            <a:r>
              <a:rPr lang="ko-KR" altLang="en-US" sz="1500" dirty="0" smtClean="0">
                <a:solidFill>
                  <a:schemeClr val="bg1"/>
                </a:solidFill>
              </a:rPr>
              <a:t>모양</a:t>
            </a:r>
            <a:r>
              <a:rPr lang="en-US" altLang="ko-KR" sz="1500" dirty="0" smtClean="0">
                <a:solidFill>
                  <a:schemeClr val="bg1"/>
                </a:solidFill>
              </a:rPr>
              <a:t>] </a:t>
            </a:r>
            <a:r>
              <a:rPr lang="ko-KR" altLang="en-US" sz="1500" dirty="0" smtClean="0">
                <a:solidFill>
                  <a:schemeClr val="bg1"/>
                </a:solidFill>
              </a:rPr>
              <a:t>탭에서 </a:t>
            </a:r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ko-KR" altLang="en-US" sz="1500" b="1" dirty="0" smtClean="0">
                <a:solidFill>
                  <a:srgbClr val="FFFF00"/>
                </a:solidFill>
              </a:rPr>
              <a:t>모양 추가하기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버튼 클릭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79542" y="2559119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79542" y="3112323"/>
            <a:ext cx="468788" cy="4687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8175" r="33938" b="20939"/>
          <a:stretch/>
        </p:blipFill>
        <p:spPr bwMode="auto">
          <a:xfrm>
            <a:off x="819795" y="2673516"/>
            <a:ext cx="154754" cy="2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ê´ë ¨ ì´ë¯¸ì§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8795" r="33854" b="21820"/>
          <a:stretch/>
        </p:blipFill>
        <p:spPr bwMode="auto">
          <a:xfrm>
            <a:off x="819795" y="3227672"/>
            <a:ext cx="179038" cy="2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1274269" y="3112323"/>
            <a:ext cx="7218651" cy="46878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500" dirty="0" smtClean="0">
                <a:solidFill>
                  <a:schemeClr val="bg1"/>
                </a:solidFill>
              </a:rPr>
              <a:t>“</a:t>
            </a:r>
            <a:r>
              <a:rPr lang="en-US" altLang="ko-KR" sz="1500" b="1" dirty="0" smtClean="0">
                <a:solidFill>
                  <a:srgbClr val="FFFF00"/>
                </a:solidFill>
              </a:rPr>
              <a:t>RYAN2</a:t>
            </a:r>
            <a:r>
              <a:rPr lang="en-US" altLang="ko-KR" sz="1500" dirty="0" smtClean="0">
                <a:solidFill>
                  <a:schemeClr val="bg1"/>
                </a:solidFill>
              </a:rPr>
              <a:t>”, “</a:t>
            </a:r>
            <a:r>
              <a:rPr lang="en-US" altLang="ko-KR" sz="1500" b="1" dirty="0" smtClean="0">
                <a:solidFill>
                  <a:srgbClr val="FFFF00"/>
                </a:solidFill>
              </a:rPr>
              <a:t>RYAN3</a:t>
            </a:r>
            <a:r>
              <a:rPr lang="en-US" altLang="ko-KR" sz="1500" dirty="0" smtClean="0">
                <a:solidFill>
                  <a:schemeClr val="bg1"/>
                </a:solidFill>
              </a:rPr>
              <a:t>” </a:t>
            </a:r>
            <a:r>
              <a:rPr lang="ko-KR" altLang="en-US" sz="1500" dirty="0" smtClean="0">
                <a:solidFill>
                  <a:schemeClr val="bg1"/>
                </a:solidFill>
              </a:rPr>
              <a:t>오브젝트 추가한 후</a:t>
            </a:r>
            <a:r>
              <a:rPr lang="en-US" altLang="ko-KR" sz="1500" dirty="0" smtClean="0">
                <a:solidFill>
                  <a:schemeClr val="bg1"/>
                </a:solidFill>
              </a:rPr>
              <a:t>, “RYAN1”</a:t>
            </a:r>
            <a:r>
              <a:rPr lang="ko-KR" altLang="en-US" sz="1500" dirty="0" smtClean="0">
                <a:solidFill>
                  <a:schemeClr val="bg1"/>
                </a:solidFill>
              </a:rPr>
              <a:t>으로 모양</a:t>
            </a:r>
            <a:r>
              <a:rPr lang="en-US" altLang="ko-KR" sz="1500" dirty="0" smtClean="0">
                <a:solidFill>
                  <a:schemeClr val="bg1"/>
                </a:solidFill>
              </a:rPr>
              <a:t> </a:t>
            </a:r>
            <a:r>
              <a:rPr lang="ko-KR" altLang="en-US" sz="1500" dirty="0" smtClean="0">
                <a:solidFill>
                  <a:schemeClr val="bg1"/>
                </a:solidFill>
              </a:rPr>
              <a:t>선택</a:t>
            </a:r>
            <a:r>
              <a:rPr lang="en-US" altLang="ko-KR" sz="1500" dirty="0" smtClean="0">
                <a:solidFill>
                  <a:schemeClr val="bg1"/>
                </a:solidFill>
              </a:rPr>
              <a:t> 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2" y="3687190"/>
            <a:ext cx="2689760" cy="276388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38" y="3687190"/>
            <a:ext cx="2580982" cy="2763886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1212" y="4862385"/>
            <a:ext cx="478815" cy="393281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9">
            <a:off x="1227928" y="3592773"/>
            <a:ext cx="774251" cy="584162"/>
          </a:xfrm>
          <a:prstGeom prst="rect">
            <a:avLst/>
          </a:prstGeom>
        </p:spPr>
      </p:pic>
      <p:pic>
        <p:nvPicPr>
          <p:cNvPr id="41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1278186" y="4052615"/>
            <a:ext cx="1484497" cy="5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직사각형 41"/>
          <p:cNvSpPr/>
          <p:nvPr/>
        </p:nvSpPr>
        <p:spPr>
          <a:xfrm>
            <a:off x="5927272" y="5216120"/>
            <a:ext cx="2555422" cy="1217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5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35" presetClass="emph" presetSubtype="0" repeatCount="2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682110" y="2838597"/>
            <a:ext cx="7774632" cy="357292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971599" y="1660535"/>
            <a:ext cx="7272808" cy="6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508837" y="94190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4137128" y="905898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826500" y="88082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59305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84" y="1681919"/>
            <a:ext cx="896190" cy="59136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404" y="599848"/>
            <a:ext cx="5633192" cy="8169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760" y="1718121"/>
            <a:ext cx="6736664" cy="54868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2910710"/>
            <a:ext cx="3827170" cy="33712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42" y="5606355"/>
            <a:ext cx="3198518" cy="64246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43" y="3208890"/>
            <a:ext cx="3198517" cy="93261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86" y="4552808"/>
            <a:ext cx="2942913" cy="64246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434" y="2478747"/>
            <a:ext cx="7793095" cy="518205"/>
          </a:xfrm>
          <a:prstGeom prst="rect">
            <a:avLst/>
          </a:prstGeom>
        </p:spPr>
      </p:pic>
      <p:sp>
        <p:nvSpPr>
          <p:cNvPr id="67" name="오른쪽 화살표 66"/>
          <p:cNvSpPr/>
          <p:nvPr/>
        </p:nvSpPr>
        <p:spPr>
          <a:xfrm flipH="1">
            <a:off x="6473985" y="3853222"/>
            <a:ext cx="288032" cy="1334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" name="Picture 14" descr="관련 이미지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8399" r="35426" b="18101"/>
          <a:stretch/>
        </p:blipFill>
        <p:spPr bwMode="auto">
          <a:xfrm>
            <a:off x="7336535" y="3495944"/>
            <a:ext cx="1000466" cy="11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18809" y="2172783"/>
            <a:ext cx="2518344" cy="59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35" presetClass="emph" presetSubtype="0" repeatCount="indefinite" fill="hold" grpId="1" nodeType="after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5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24782</TotalTime>
  <Words>309</Words>
  <Application>Microsoft Office PowerPoint</Application>
  <PresentationFormat>화면 슬라이드 쇼(4:3)</PresentationFormat>
  <Paragraphs>58</Paragraphs>
  <Slides>15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15</vt:i4>
      </vt:variant>
    </vt:vector>
  </HeadingPairs>
  <TitlesOfParts>
    <vt:vector size="27" baseType="lpstr">
      <vt:lpstr>조선일보명조</vt:lpstr>
      <vt:lpstr>메이플스토리</vt:lpstr>
      <vt:lpstr>HY견고딕</vt:lpstr>
      <vt:lpstr>Arial</vt:lpstr>
      <vt:lpstr>맑은 고딕</vt:lpstr>
      <vt:lpstr>HY헤드라인M</vt:lpstr>
      <vt:lpstr>Calibri</vt:lpstr>
      <vt:lpstr>Wingdings</vt:lpstr>
      <vt:lpstr>Tahoma</vt:lpstr>
      <vt:lpstr>4_Office 테마</vt:lpstr>
      <vt:lpstr>1_Office 테마</vt:lpstr>
      <vt:lpstr>3_Office 테마</vt:lpstr>
      <vt:lpstr> 이 영 호 kyonggi.ac.kr@gmail.com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이영호</cp:lastModifiedBy>
  <cp:revision>757</cp:revision>
  <dcterms:created xsi:type="dcterms:W3CDTF">2012-09-18T14:42:59Z</dcterms:created>
  <dcterms:modified xsi:type="dcterms:W3CDTF">2019-11-13T06:43:44Z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