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  <p:sldMasterId id="2147483679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745" r:id="rId4"/>
    <p:sldId id="790" r:id="rId5"/>
    <p:sldId id="746" r:id="rId6"/>
    <p:sldId id="791" r:id="rId7"/>
    <p:sldId id="792" r:id="rId8"/>
    <p:sldId id="795" r:id="rId9"/>
    <p:sldId id="796" r:id="rId10"/>
    <p:sldId id="797" r:id="rId11"/>
    <p:sldId id="801" r:id="rId12"/>
    <p:sldId id="799" r:id="rId13"/>
    <p:sldId id="800" r:id="rId14"/>
    <p:sldId id="802" r:id="rId15"/>
    <p:sldId id="803" r:id="rId16"/>
    <p:sldId id="804" r:id="rId17"/>
    <p:sldId id="805" r:id="rId18"/>
    <p:sldId id="789" r:id="rId19"/>
  </p:sldIdLst>
  <p:sldSz cx="9144000" cy="6858000" type="screen4x3"/>
  <p:notesSz cx="6858000" cy="9144000"/>
  <p:embeddedFontLst>
    <p:embeddedFont>
      <p:font typeface="HY견고딕" panose="02030600000101010101" pitchFamily="18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Y헤드라인M" panose="02030600000101010101" pitchFamily="18" charset="-127"/>
      <p:regular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4FF"/>
    <a:srgbClr val="FF65B2"/>
    <a:srgbClr val="E7FFFF"/>
    <a:srgbClr val="FFFF9B"/>
    <a:srgbClr val="FFFFCC"/>
    <a:srgbClr val="D8FB29"/>
    <a:srgbClr val="FF3399"/>
    <a:srgbClr val="FFA7D3"/>
    <a:srgbClr val="CCFFFF"/>
    <a:srgbClr val="FFA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383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2B99-2857-5647-9942-9AA1012C25C1}" type="datetime1">
              <a:rPr lang="ko-KR" altLang="en-US" smtClean="0"/>
              <a:t>2019-11-04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4F288-618B-DD4B-A175-2CB666E6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0D7F-7D50-1C44-B0D1-3147730D7AAD}" type="datetime1">
              <a:rPr lang="ko-KR" altLang="en-US" smtClean="0"/>
              <a:t>2019-11-04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B67E-0688-E743-924C-98D1D37E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9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01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08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6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9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2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7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0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501008"/>
            <a:ext cx="0" cy="1008112"/>
          </a:xfrm>
          <a:prstGeom prst="line">
            <a:avLst/>
          </a:prstGeom>
          <a:ln w="76200">
            <a:solidFill>
              <a:srgbClr val="00B05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53711" y="4382522"/>
            <a:ext cx="7272000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경기대학교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2258706" y="3136613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lang="en-US" altLang="ko-KR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lang="ko-KR" altLang="en-US" sz="7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9527" y="1350756"/>
            <a:ext cx="7056784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Presentation title</a:t>
            </a:r>
            <a:endParaRPr lang="ko-KR" altLang="en-US" dirty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2059527" y="2204864"/>
            <a:ext cx="7056784" cy="42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4083161" y="14992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093672" y="3049907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589813" y="3430955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589813" y="3718632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093672" y="4344451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589813" y="4725499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4589813" y="5013176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</a:p>
        </p:txBody>
      </p:sp>
    </p:spTree>
    <p:extLst>
      <p:ext uri="{BB962C8B-B14F-4D97-AF65-F5344CB8AC3E}">
        <p14:creationId xmlns:p14="http://schemas.microsoft.com/office/powerpoint/2010/main" val="379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200715"/>
            <a:ext cx="849694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spc="-150" baseline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main title</a:t>
            </a:r>
            <a:endParaRPr lang="ko-KR" altLang="en-US" dirty="0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49788" y="1196752"/>
            <a:ext cx="8496944" cy="1162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14350" indent="-51435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  <a:defRPr sz="2800" b="1" baseline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buFont typeface="Arial" panose="020B0604020202020204" pitchFamily="34" charset="0"/>
              <a:buChar char="•"/>
              <a:defRPr lang="ko-KR" altLang="en-US" sz="2400" b="1" kern="1200" baseline="0" dirty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2pPr>
          </a:lstStyle>
          <a:p>
            <a:pPr lvl="0"/>
            <a:r>
              <a:rPr lang="en-US" altLang="ko-KR" dirty="0" smtClean="0"/>
              <a:t>Slide sub title</a:t>
            </a:r>
          </a:p>
          <a:p>
            <a:pPr lvl="1"/>
            <a:r>
              <a:rPr lang="ko-KR" altLang="en-US" dirty="0" smtClean="0"/>
              <a:t>내용</a:t>
            </a:r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13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8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421259" y="37170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6430" r="29530" b="49020"/>
          <a:stretch/>
        </p:blipFill>
        <p:spPr>
          <a:xfrm>
            <a:off x="2415056" y="752077"/>
            <a:ext cx="3759834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03" y="1196753"/>
            <a:ext cx="5279594" cy="4608512"/>
          </a:xfrm>
          <a:prstGeom prst="rect">
            <a:avLst/>
          </a:prstGeom>
        </p:spPr>
      </p:pic>
      <p:grpSp>
        <p:nvGrpSpPr>
          <p:cNvPr id="31" name="그룹 30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32" name="직사각형 31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각 삼각형 32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각 삼각형 33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직사각형 34"/>
          <p:cNvSpPr/>
          <p:nvPr userDrawn="1"/>
        </p:nvSpPr>
        <p:spPr>
          <a:xfrm rot="5400000">
            <a:off x="5829248" y="3317799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각 삼각형 35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직각 삼각형 36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39" name="직사각형 38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직각 삼각형 39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직각 삼각형 40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2" name="그룹 41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43" name="직사각형 42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직사각형 44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각 삼각형 45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0"/>
          <p:cNvSpPr>
            <a:spLocks noGrp="1"/>
          </p:cNvSpPr>
          <p:nvPr>
            <p:ph type="ctrTitle"/>
          </p:nvPr>
        </p:nvSpPr>
        <p:spPr>
          <a:xfrm>
            <a:off x="1302308" y="3139752"/>
            <a:ext cx="6539384" cy="578495"/>
          </a:xfrm>
        </p:spPr>
        <p:txBody>
          <a:bodyPr>
            <a:noAutofit/>
          </a:bodyPr>
          <a:lstStyle>
            <a:lvl1pPr>
              <a:defRPr sz="33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/>
            <a:endParaRPr lang="ko-KR" altLang="en-US" sz="3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8" name="직사각형 7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직각 삼각형 9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각 삼각형 12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6" name="직사각형 15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각 삼각형 17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20" name="직사각형 19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각 삼각형 20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각 삼각형 22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251519" y="216038"/>
            <a:ext cx="8641655" cy="413196"/>
          </a:xfrm>
        </p:spPr>
        <p:txBody>
          <a:bodyPr>
            <a:noAutofit/>
          </a:bodyPr>
          <a:lstStyle>
            <a:lvl1pPr algn="ctr">
              <a:defRPr lang="ko-KR" altLang="en-US" sz="3000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835574"/>
            <a:ext cx="8642350" cy="5581129"/>
          </a:xfrm>
        </p:spPr>
        <p:txBody>
          <a:bodyPr>
            <a:normAutofit/>
          </a:bodyPr>
          <a:lstStyle>
            <a:lvl1pPr marL="358775" indent="-358775" algn="just">
              <a:lnSpc>
                <a:spcPct val="150000"/>
              </a:lnSpc>
              <a:buSzPct val="140000"/>
              <a:buFontTx/>
              <a:buBlip>
                <a:blip r:embed="rId2"/>
              </a:buBlip>
              <a:defRPr sz="2200" b="1"/>
            </a:lvl1pPr>
            <a:lvl2pPr marL="709613" indent="-252413" algn="just">
              <a:lnSpc>
                <a:spcPct val="150000"/>
              </a:lnSpc>
              <a:buFontTx/>
              <a:buBlip>
                <a:blip r:embed="rId3"/>
              </a:buBlip>
              <a:defRPr sz="1900"/>
            </a:lvl2pPr>
            <a:lvl3pPr marL="1111250" indent="-196850" algn="just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 sz="1600"/>
            </a:lvl3pPr>
            <a:lvl4pPr marL="1657350" indent="-285750" algn="just">
              <a:lnSpc>
                <a:spcPct val="150000"/>
              </a:lnSpc>
              <a:buFont typeface="Wingdings" charset="2"/>
              <a:buChar char="v"/>
              <a:defRPr sz="1000"/>
            </a:lvl4pPr>
            <a:lvl5pPr marL="2114550" indent="-285750" algn="just">
              <a:lnSpc>
                <a:spcPct val="150000"/>
              </a:lnSpc>
              <a:buFont typeface="Wingdings" charset="2"/>
              <a:buChar char="v"/>
              <a:defRPr sz="7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2846" y="649428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창의공과대학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3095" y="6450165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37531"/>
          <a:stretch/>
        </p:blipFill>
        <p:spPr>
          <a:xfrm>
            <a:off x="107504" y="6416704"/>
            <a:ext cx="806896" cy="4320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252215" y="97739"/>
            <a:ext cx="8640960" cy="648072"/>
          </a:xfrm>
          <a:prstGeom prst="rect">
            <a:avLst/>
          </a:prstGeom>
          <a:noFill/>
          <a:ln w="5715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 descr="&lt;strong&gt;CPU&lt;/strong&gt; (central Processing Unit) - Chip Stock Photography - Image: 1790357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1859" r="58738" b="26874"/>
          <a:stretch/>
        </p:blipFill>
        <p:spPr>
          <a:xfrm>
            <a:off x="321062" y="151361"/>
            <a:ext cx="548673" cy="552891"/>
          </a:xfrm>
          <a:prstGeom prst="rect">
            <a:avLst/>
          </a:prstGeom>
        </p:spPr>
      </p:pic>
      <p:grpSp>
        <p:nvGrpSpPr>
          <p:cNvPr id="15" name="그룹 14"/>
          <p:cNvGrpSpPr/>
          <p:nvPr userDrawn="1"/>
        </p:nvGrpSpPr>
        <p:grpSpPr>
          <a:xfrm>
            <a:off x="251519" y="6101842"/>
            <a:ext cx="8641655" cy="445925"/>
            <a:chOff x="-4165741" y="5205477"/>
            <a:chExt cx="17312236" cy="893343"/>
          </a:xfrm>
        </p:grpSpPr>
        <p:pic>
          <p:nvPicPr>
            <p:cNvPr id="1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416574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34524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7391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02778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13144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6011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0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358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5491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2604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9737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36870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44003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1136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8269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6538313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2516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9649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688599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94018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1151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82655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15398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31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2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2448106" cy="20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공과대학 전자공학과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1975193" y="2807025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kumimoji="0" lang="ko-KR" altLang="en-US" sz="72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31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4028304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438053"/>
            <a:ext cx="0" cy="1080000"/>
          </a:xfrm>
          <a:prstGeom prst="line">
            <a:avLst/>
          </a:prstGeom>
          <a:ln w="76200">
            <a:solidFill>
              <a:srgbClr val="FF000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853711" y="4382522"/>
            <a:ext cx="6976392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r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pic>
        <p:nvPicPr>
          <p:cNvPr id="4" name="그림 3" descr="p03_경과보고서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586"/>
            <a:ext cx="9144000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51815-28AB-FB4B-8077-F98FD6874F6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2019-11-04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8FC51815-28AB-FB4B-8077-F98FD6874F6E}" type="datetime1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hyperlink" Target="https://playentry.org/ws#!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1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58.png"/><Relationship Id="rId10" Type="http://schemas.openxmlformats.org/officeDocument/2006/relationships/image" Target="../media/image65.png"/><Relationship Id="rId4" Type="http://schemas.openxmlformats.org/officeDocument/2006/relationships/hyperlink" Target="https://playentry.org/ws#!/" TargetMode="Externa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70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41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4.png"/><Relationship Id="rId4" Type="http://schemas.openxmlformats.org/officeDocument/2006/relationships/hyperlink" Target="http://naver.me/GV8xb5q4" TargetMode="External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yonggi.ac.kr@gmail.com" TargetMode="External"/><Relationship Id="rId2" Type="http://schemas.openxmlformats.org/officeDocument/2006/relationships/hyperlink" Target="blog.naver.com/brainfo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pYAUvNtFc_g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gif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4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slide" Target="slide9.xml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55.png"/><Relationship Id="rId4" Type="http://schemas.openxmlformats.org/officeDocument/2006/relationships/hyperlink" Target="https://playentry.org/course#!/59018df41f4f9d9b391c59d9" TargetMode="Externa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34835"/>
            <a:ext cx="9144000" cy="4869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05583296" descr="EMB000067581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/>
          <a:stretch/>
        </p:blipFill>
        <p:spPr bwMode="auto">
          <a:xfrm>
            <a:off x="2275800" y="3989541"/>
            <a:ext cx="4603971" cy="28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/>
          <p:cNvSpPr/>
          <p:nvPr/>
        </p:nvSpPr>
        <p:spPr>
          <a:xfrm>
            <a:off x="0" y="-34836"/>
            <a:ext cx="7884368" cy="688304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동 입력 6"/>
          <p:cNvSpPr/>
          <p:nvPr/>
        </p:nvSpPr>
        <p:spPr>
          <a:xfrm>
            <a:off x="4578847" y="0"/>
            <a:ext cx="4565153" cy="68482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6"/>
              <a:gd name="connsiteY0" fmla="*/ 6896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96 h 10000"/>
              <a:gd name="connsiteX0" fmla="*/ 0 w 10016"/>
              <a:gd name="connsiteY0" fmla="*/ 6858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58 h 10000"/>
              <a:gd name="connsiteX0" fmla="*/ 5 w 10002"/>
              <a:gd name="connsiteY0" fmla="*/ 586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5 w 10002"/>
              <a:gd name="connsiteY4" fmla="*/ 5866 h 10000"/>
              <a:gd name="connsiteX0" fmla="*/ 23 w 10001"/>
              <a:gd name="connsiteY0" fmla="*/ 582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28 h 10000"/>
              <a:gd name="connsiteX0" fmla="*/ 23 w 10001"/>
              <a:gd name="connsiteY0" fmla="*/ 581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15 h 10000"/>
              <a:gd name="connsiteX0" fmla="*/ 23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02 h 10000"/>
              <a:gd name="connsiteX0" fmla="*/ 4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4 w 10001"/>
              <a:gd name="connsiteY4" fmla="*/ 58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4" y="580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4" y="8965"/>
                  <a:pt x="9" y="6837"/>
                  <a:pt x="4" y="5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347959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95105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118" y="1546153"/>
            <a:ext cx="4279763" cy="237155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995105" y="4844101"/>
            <a:ext cx="4002535" cy="15367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ko-KR" altLang="en-US" sz="2000" dirty="0" smtClean="0">
                <a:solidFill>
                  <a:schemeClr val="bg1"/>
                </a:solidFill>
              </a:rPr>
              <a:t>이 영 호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kyonggi.ac.kr@gmail.com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5" y="36457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감미로운 코딩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ì´ë©ì¼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45" y="5907089"/>
            <a:ext cx="680359" cy="3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2" b="34099"/>
          <a:stretch/>
        </p:blipFill>
        <p:spPr>
          <a:xfrm>
            <a:off x="5093474" y="5282369"/>
            <a:ext cx="3686038" cy="11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94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1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9" grpId="1" animBg="1"/>
      <p:bldP spid="19" grpId="2" animBg="1"/>
      <p:bldP spid="19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0" y="2204864"/>
            <a:ext cx="6224888" cy="423722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69" y="1778912"/>
            <a:ext cx="3334801" cy="49381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274" y="572960"/>
            <a:ext cx="345673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3" name="그림 2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2" y="1375156"/>
            <a:ext cx="7596844" cy="517110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10166" y="1916834"/>
            <a:ext cx="2736304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810166" y="3959183"/>
            <a:ext cx="2736304" cy="2566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635896" y="1916834"/>
            <a:ext cx="1664893" cy="4608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401260" y="2119784"/>
            <a:ext cx="2950260" cy="44055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461115" y="4098561"/>
            <a:ext cx="255498" cy="255498"/>
          </a:xfrm>
          <a:prstGeom prst="ellipse">
            <a:avLst/>
          </a:prstGeom>
          <a:solidFill>
            <a:srgbClr val="E7FFFF">
              <a:alpha val="15000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220072" y="3943738"/>
            <a:ext cx="255498" cy="255498"/>
          </a:xfrm>
          <a:prstGeom prst="ellipse">
            <a:avLst/>
          </a:prstGeom>
          <a:solidFill>
            <a:srgbClr val="E7FFFF">
              <a:alpha val="15000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8" descr="ê´ë ¨ ì´ë¯¸ì§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105396"/>
            <a:ext cx="1358093" cy="5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ê´ë ¨ ì´ë¯¸ì§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96" y="5871416"/>
            <a:ext cx="1630641" cy="5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ê´ë ¨ ì´ë¯¸ì§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50" y="5871416"/>
            <a:ext cx="1617226" cy="5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ê´ë ¨ ì´ë¯¸ì§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871416"/>
            <a:ext cx="1600936" cy="5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9415" y="2180148"/>
            <a:ext cx="1079086" cy="542591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5670" y="5951687"/>
            <a:ext cx="1536325" cy="54259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5511" y="5956200"/>
            <a:ext cx="1548518" cy="542591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7412" y="5954735"/>
            <a:ext cx="1548518" cy="536494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5322" y="572960"/>
            <a:ext cx="34506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2555776" y="2005247"/>
            <a:ext cx="5760640" cy="69306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/>
              <a:t>오브젝트를 배치하고 프로그램 실행 </a:t>
            </a:r>
            <a:r>
              <a:rPr lang="ko-KR" altLang="en-US" dirty="0"/>
              <a:t>및</a:t>
            </a:r>
            <a:r>
              <a:rPr lang="ko-KR" altLang="en-US" dirty="0" smtClean="0"/>
              <a:t> 실행 결과를 확인할 수 있는 영역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2555776" y="2955648"/>
            <a:ext cx="5760640" cy="69306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/>
              <a:t>지정한 오브젝트에 대한 각종 설정을 할 수 있는 영역</a:t>
            </a:r>
            <a:endParaRPr lang="ko-KR" altLang="en-US" dirty="0"/>
          </a:p>
        </p:txBody>
      </p:sp>
      <p:sp>
        <p:nvSpPr>
          <p:cNvPr id="33" name="직사각형 32"/>
          <p:cNvSpPr/>
          <p:nvPr/>
        </p:nvSpPr>
        <p:spPr>
          <a:xfrm>
            <a:off x="2555776" y="3902682"/>
            <a:ext cx="5760640" cy="69306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/>
              <a:t>프로그램을 만드는 데 사용되는 각종 블록이 모여있는 영역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2555776" y="4852306"/>
            <a:ext cx="5760640" cy="69306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/>
              <a:t>명령어 블록을 조립하여 프로그램을 만드는 영역</a:t>
            </a:r>
            <a:endParaRPr lang="ko-KR" altLang="en-US" dirty="0"/>
          </a:p>
        </p:txBody>
      </p:sp>
      <p:pic>
        <p:nvPicPr>
          <p:cNvPr id="3" name="그림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20" y="1991800"/>
            <a:ext cx="1481456" cy="3560373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322" y="572960"/>
            <a:ext cx="34506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4429125" cy="22383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24227" r="19362" b="16343"/>
          <a:stretch/>
        </p:blipFill>
        <p:spPr bwMode="auto">
          <a:xfrm>
            <a:off x="3593360" y="2531964"/>
            <a:ext cx="1080120" cy="5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01" y="1628800"/>
            <a:ext cx="3374058" cy="34058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5752895" y="4198698"/>
            <a:ext cx="2205514" cy="9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사각형 설명선 3"/>
          <p:cNvSpPr/>
          <p:nvPr/>
        </p:nvSpPr>
        <p:spPr>
          <a:xfrm>
            <a:off x="592183" y="4075735"/>
            <a:ext cx="4448502" cy="958894"/>
          </a:xfrm>
          <a:prstGeom prst="wedgeRectCallout">
            <a:avLst>
              <a:gd name="adj1" fmla="val 61625"/>
              <a:gd name="adj2" fmla="val -891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공유한 작품</a:t>
            </a:r>
            <a:r>
              <a:rPr lang="en-US" altLang="ko-KR" b="1" dirty="0" smtClean="0">
                <a:solidFill>
                  <a:schemeClr val="tx1"/>
                </a:solidFill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</a:rPr>
              <a:t>프로그램</a:t>
            </a:r>
            <a:r>
              <a:rPr lang="en-US" altLang="ko-KR" b="1" dirty="0" smtClean="0">
                <a:solidFill>
                  <a:schemeClr val="tx1"/>
                </a:solidFill>
              </a:rPr>
              <a:t>)</a:t>
            </a:r>
            <a:r>
              <a:rPr lang="ko-KR" altLang="en-US" b="1" dirty="0" smtClean="0">
                <a:solidFill>
                  <a:schemeClr val="tx1"/>
                </a:solidFill>
              </a:rPr>
              <a:t>이 있으면</a:t>
            </a:r>
            <a:r>
              <a:rPr lang="en-US" altLang="ko-KR" b="1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20000"/>
              </a:lnSpc>
            </a:pPr>
            <a:r>
              <a:rPr lang="ko-KR" altLang="en-US" b="1" dirty="0" smtClean="0">
                <a:solidFill>
                  <a:schemeClr val="tx1"/>
                </a:solidFill>
              </a:rPr>
              <a:t>화면에 전시됨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977" y="572960"/>
            <a:ext cx="3456732" cy="816935"/>
          </a:xfrm>
          <a:prstGeom prst="rect">
            <a:avLst/>
          </a:prstGeom>
        </p:spPr>
      </p:pic>
      <p:pic>
        <p:nvPicPr>
          <p:cNvPr id="26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0281">
            <a:off x="6819763" y="3843217"/>
            <a:ext cx="843884" cy="8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그룹 37"/>
          <p:cNvGrpSpPr/>
          <p:nvPr/>
        </p:nvGrpSpPr>
        <p:grpSpPr>
          <a:xfrm>
            <a:off x="6097876" y="4988367"/>
            <a:ext cx="1426508" cy="1589903"/>
            <a:chOff x="3858746" y="4470653"/>
            <a:chExt cx="1426508" cy="1589903"/>
          </a:xfrm>
        </p:grpSpPr>
        <p:sp>
          <p:nvSpPr>
            <p:cNvPr id="39" name="타원 38"/>
            <p:cNvSpPr/>
            <p:nvPr/>
          </p:nvSpPr>
          <p:spPr>
            <a:xfrm>
              <a:off x="3884401" y="4685359"/>
              <a:ext cx="1375197" cy="1375197"/>
            </a:xfrm>
            <a:prstGeom prst="ellipse">
              <a:avLst/>
            </a:prstGeom>
            <a:solidFill>
              <a:srgbClr val="75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0" name="Picture 4" descr="ê³µì ì ëí ì´ë¯¸ì§ ê²ìê²°ê³¼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768"/>
            <a:stretch/>
          </p:blipFill>
          <p:spPr bwMode="auto">
            <a:xfrm>
              <a:off x="3858746" y="4470653"/>
              <a:ext cx="1426508" cy="158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ìì ì ëí ì´ë¯¸ì§ ê²ìê²°ê³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61" y="5002376"/>
            <a:ext cx="1375945" cy="158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그림 20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/>
        </p:blipFill>
        <p:spPr>
          <a:xfrm>
            <a:off x="3649013" y="5559211"/>
            <a:ext cx="2304255" cy="6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repeatCount="2000" accel="4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69" y="1778155"/>
            <a:ext cx="6419261" cy="4192315"/>
          </a:xfrm>
          <a:prstGeom prst="rect">
            <a:avLst/>
          </a:prstGeom>
        </p:spPr>
      </p:pic>
      <p:sp>
        <p:nvSpPr>
          <p:cNvPr id="4" name="오른쪽 화살표 설명선 3"/>
          <p:cNvSpPr/>
          <p:nvPr/>
        </p:nvSpPr>
        <p:spPr>
          <a:xfrm>
            <a:off x="1669260" y="2806572"/>
            <a:ext cx="2828069" cy="1175659"/>
          </a:xfrm>
          <a:prstGeom prst="rightArrowCallout">
            <a:avLst>
              <a:gd name="adj1" fmla="val 17886"/>
              <a:gd name="adj2" fmla="val 20020"/>
              <a:gd name="adj3" fmla="val 39940"/>
              <a:gd name="adj4" fmla="val 649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557" y="3007271"/>
            <a:ext cx="1298561" cy="774259"/>
          </a:xfrm>
          <a:prstGeom prst="rect">
            <a:avLst/>
          </a:prstGeom>
        </p:spPr>
      </p:pic>
      <p:pic>
        <p:nvPicPr>
          <p:cNvPr id="26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1584469" y="5125471"/>
            <a:ext cx="946918" cy="3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02093" y="514615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전체 동의 체크 박스 클릭</a:t>
            </a:r>
            <a:r>
              <a:rPr lang="en-US" altLang="ko-KR" sz="1400" b="1" dirty="0" smtClean="0"/>
              <a:t>!</a:t>
            </a:r>
            <a:endParaRPr lang="ko-KR" altLang="en-US" sz="1400" b="1" dirty="0"/>
          </a:p>
        </p:txBody>
      </p:sp>
      <p:cxnSp>
        <p:nvCxnSpPr>
          <p:cNvPr id="29" name="직선 화살표 연결선 28"/>
          <p:cNvCxnSpPr/>
          <p:nvPr/>
        </p:nvCxnSpPr>
        <p:spPr>
          <a:xfrm flipV="1">
            <a:off x="2492477" y="5301133"/>
            <a:ext cx="1095042" cy="356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24227" r="19362" b="16343"/>
          <a:stretch/>
        </p:blipFill>
        <p:spPr bwMode="auto">
          <a:xfrm>
            <a:off x="6725797" y="5542386"/>
            <a:ext cx="983824" cy="6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977" y="572960"/>
            <a:ext cx="3456732" cy="816935"/>
          </a:xfrm>
          <a:prstGeom prst="rect">
            <a:avLst/>
          </a:prstGeom>
        </p:spPr>
      </p:pic>
      <p:pic>
        <p:nvPicPr>
          <p:cNvPr id="31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0281">
            <a:off x="7204563" y="5024906"/>
            <a:ext cx="843884" cy="8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repeatCount="2000" accel="4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" name="그림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84" y="1772816"/>
            <a:ext cx="6989512" cy="3055987"/>
          </a:xfrm>
          <a:prstGeom prst="rect">
            <a:avLst/>
          </a:prstGeom>
        </p:spPr>
      </p:pic>
      <p:pic>
        <p:nvPicPr>
          <p:cNvPr id="1026" name="Picture 2" descr="ë§íì 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8" t="10123" r="8923" b="70770"/>
          <a:stretch/>
        </p:blipFill>
        <p:spPr bwMode="auto">
          <a:xfrm>
            <a:off x="3529960" y="2507061"/>
            <a:ext cx="2909399" cy="12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6796" y="2740404"/>
            <a:ext cx="2292295" cy="841321"/>
          </a:xfrm>
          <a:prstGeom prst="rect">
            <a:avLst/>
          </a:prstGeom>
        </p:spPr>
      </p:pic>
      <p:pic>
        <p:nvPicPr>
          <p:cNvPr id="27" name="Picture 6" descr="ê´ë ¨ ì´ë¯¸ì§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2155">
            <a:off x="4839751" y="1780608"/>
            <a:ext cx="1030933" cy="7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3977" y="572960"/>
            <a:ext cx="3456732" cy="81693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621" y="4960935"/>
            <a:ext cx="7023201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4953942"/>
            <a:ext cx="4752528" cy="923330"/>
          </a:xfrm>
          <a:prstGeom prst="rect">
            <a:avLst/>
          </a:prstGeom>
          <a:solidFill>
            <a:schemeClr val="bg1"/>
          </a:solidFill>
          <a:ln w="57150" cap="rnd" cmpd="dbl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학습 지원 블로</a:t>
            </a:r>
            <a:r>
              <a:rPr kumimoji="0" lang="ko-KR" altLang="en-US" sz="1800" b="1" i="0" u="none" strike="noStrike" kern="1200" cap="none" spc="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</a:t>
            </a:r>
            <a:r>
              <a:rPr kumimoji="0" lang="en-US" altLang="ko-KR" sz="1800" b="1" i="0" u="none" strike="noStrike" kern="1200" cap="none" spc="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blog.naver.com/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brainfo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수업 관련 문의 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8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kyonggi.ac.kr@gmail.com</a:t>
            </a:r>
            <a:endParaRPr kumimoji="0" lang="en-US" altLang="ko-KR" sz="18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9" y="4932492"/>
            <a:ext cx="3511600" cy="981541"/>
          </a:xfrm>
          <a:prstGeom prst="rect">
            <a:avLst/>
          </a:prstGeom>
        </p:spPr>
      </p:pic>
      <p:pic>
        <p:nvPicPr>
          <p:cNvPr id="7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/>
        </p:blipFill>
        <p:spPr bwMode="auto">
          <a:xfrm>
            <a:off x="1455224" y="4338848"/>
            <a:ext cx="740512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0"/>
          <a:stretch/>
        </p:blipFill>
        <p:spPr bwMode="auto">
          <a:xfrm>
            <a:off x="2195736" y="4339145"/>
            <a:ext cx="720080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61" y="3032725"/>
            <a:ext cx="653547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" name="그룹 7167"/>
          <p:cNvGrpSpPr/>
          <p:nvPr/>
        </p:nvGrpSpPr>
        <p:grpSpPr>
          <a:xfrm>
            <a:off x="6956278" y="1568221"/>
            <a:ext cx="1009063" cy="1350057"/>
            <a:chOff x="7423717" y="2629864"/>
            <a:chExt cx="1009063" cy="1350057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7596336" y="3415613"/>
              <a:ext cx="478044" cy="4767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176" name="Picture 8" descr="ê´ë ¨ ì´ë¯¸ì§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717" y="2629864"/>
              <a:ext cx="1009063" cy="135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312" y="583965"/>
            <a:ext cx="5346655" cy="816935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543088656" descr="EMB00003784560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81" y="1451971"/>
            <a:ext cx="4707638" cy="331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138" y="4893200"/>
            <a:ext cx="1219306" cy="158509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666" y="4902463"/>
            <a:ext cx="6120914" cy="1621677"/>
          </a:xfrm>
          <a:prstGeom prst="rect">
            <a:avLst/>
          </a:prstGeom>
        </p:spPr>
      </p:pic>
      <p:pic>
        <p:nvPicPr>
          <p:cNvPr id="7172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1923" flipH="1">
            <a:off x="1293626" y="1853167"/>
            <a:ext cx="1338440" cy="13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그룹 7172"/>
          <p:cNvGrpSpPr/>
          <p:nvPr/>
        </p:nvGrpSpPr>
        <p:grpSpPr>
          <a:xfrm>
            <a:off x="7555986" y="837144"/>
            <a:ext cx="1205712" cy="803808"/>
            <a:chOff x="7555986" y="837144"/>
            <a:chExt cx="1205712" cy="803808"/>
          </a:xfrm>
        </p:grpSpPr>
        <p:pic>
          <p:nvPicPr>
            <p:cNvPr id="7180" name="Picture 12" descr="ê´ë ¨ ì´ë¯¸ì§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986" y="837144"/>
              <a:ext cx="1205712" cy="80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그림 717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06941" y="1016374"/>
              <a:ext cx="1109568" cy="506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8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repeatCount="2000" accel="4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t="5948"/>
          <a:stretch/>
        </p:blipFill>
        <p:spPr>
          <a:xfrm>
            <a:off x="2278723" y="2537170"/>
            <a:ext cx="4586554" cy="45576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/>
          <a:srcRect t="15164" b="6403"/>
          <a:stretch/>
        </p:blipFill>
        <p:spPr>
          <a:xfrm>
            <a:off x="2278723" y="4119929"/>
            <a:ext cx="4586554" cy="35640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14827" y="25803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엔트리</a:t>
            </a:r>
            <a:endParaRPr lang="ko-KR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96938" y="40908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playentry.org</a:t>
            </a:r>
            <a:endParaRPr lang="ko-KR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31940" y="338031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메이플스토리 OTF" panose="02000300000000000000" pitchFamily="50" charset="-127"/>
                <a:ea typeface="메이플스토리 OTF" panose="02000300000000000000" pitchFamily="50" charset="-127"/>
              </a:rPr>
              <a:t>or</a:t>
            </a:r>
            <a:endParaRPr lang="ko-KR" altLang="en-US" sz="2000" b="1" dirty="0">
              <a:latin typeface="메이플스토리 OTF" panose="02000300000000000000" pitchFamily="50" charset="-127"/>
              <a:ea typeface="메이플스토리 OTF" panose="02000300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274" y="575145"/>
            <a:ext cx="345673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359462" y="2449351"/>
            <a:ext cx="8426174" cy="346376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89" y="1788549"/>
            <a:ext cx="8270701" cy="37081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73" y="1723586"/>
            <a:ext cx="1014116" cy="54246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0" y="2592837"/>
            <a:ext cx="1874862" cy="317284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38" y="2592836"/>
            <a:ext cx="2331983" cy="317284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07" y="2592837"/>
            <a:ext cx="2331983" cy="3172842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2764" y="3931932"/>
            <a:ext cx="783294" cy="486078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4667" y="3931932"/>
            <a:ext cx="783294" cy="48607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2274" y="572260"/>
            <a:ext cx="3456732" cy="816935"/>
          </a:xfrm>
          <a:prstGeom prst="rect">
            <a:avLst/>
          </a:prstGeom>
        </p:spPr>
      </p:pic>
      <p:pic>
        <p:nvPicPr>
          <p:cNvPr id="24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0309" flipH="1">
            <a:off x="7600929" y="1024620"/>
            <a:ext cx="843884" cy="8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2000" accel="4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6" y="1471472"/>
            <a:ext cx="7516188" cy="171485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2" y="3472266"/>
            <a:ext cx="3888432" cy="236207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25" y="3472266"/>
            <a:ext cx="3270569" cy="2362077"/>
          </a:xfrm>
          <a:prstGeom prst="rect">
            <a:avLst/>
          </a:prstGeom>
        </p:spPr>
      </p:pic>
      <p:pic>
        <p:nvPicPr>
          <p:cNvPr id="8194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24227" r="19362" b="16343"/>
          <a:stretch/>
        </p:blipFill>
        <p:spPr bwMode="auto">
          <a:xfrm>
            <a:off x="6714822" y="2449341"/>
            <a:ext cx="757511" cy="3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24227" r="19362" b="16343"/>
          <a:stretch/>
        </p:blipFill>
        <p:spPr bwMode="auto">
          <a:xfrm>
            <a:off x="1403648" y="3446549"/>
            <a:ext cx="1020421" cy="4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24227" r="19362" b="16343"/>
          <a:stretch/>
        </p:blipFill>
        <p:spPr bwMode="auto">
          <a:xfrm>
            <a:off x="7166188" y="5471351"/>
            <a:ext cx="1294244" cy="5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7967" y="3066482"/>
            <a:ext cx="5200339" cy="49991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3634" y="572260"/>
            <a:ext cx="3456732" cy="816935"/>
          </a:xfrm>
          <a:prstGeom prst="rect">
            <a:avLst/>
          </a:prstGeom>
        </p:spPr>
      </p:pic>
      <p:pic>
        <p:nvPicPr>
          <p:cNvPr id="27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9420">
            <a:off x="7779350" y="4781518"/>
            <a:ext cx="843884" cy="8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repeatCount="2000" accel="4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0" y="1534726"/>
            <a:ext cx="4303279" cy="314670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79" y="4814640"/>
            <a:ext cx="4315760" cy="1474133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634" y="572260"/>
            <a:ext cx="3456732" cy="816935"/>
          </a:xfrm>
          <a:prstGeom prst="rect">
            <a:avLst/>
          </a:prstGeom>
        </p:spPr>
      </p:pic>
      <p:pic>
        <p:nvPicPr>
          <p:cNvPr id="27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0281">
            <a:off x="5473882" y="3340340"/>
            <a:ext cx="843884" cy="8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8"/>
          <a:srcRect b="10942"/>
          <a:stretch/>
        </p:blipFill>
        <p:spPr>
          <a:xfrm>
            <a:off x="3690486" y="4814570"/>
            <a:ext cx="1774211" cy="423339"/>
          </a:xfrm>
          <a:prstGeom prst="rect">
            <a:avLst/>
          </a:prstGeom>
        </p:spPr>
      </p:pic>
      <p:pic>
        <p:nvPicPr>
          <p:cNvPr id="29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23233" r="21895" b="28383"/>
          <a:stretch/>
        </p:blipFill>
        <p:spPr bwMode="auto">
          <a:xfrm rot="393784">
            <a:off x="3841068" y="4649366"/>
            <a:ext cx="1443860" cy="5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직선 화살표 연결선 29"/>
          <p:cNvCxnSpPr/>
          <p:nvPr/>
        </p:nvCxnSpPr>
        <p:spPr>
          <a:xfrm flipV="1">
            <a:off x="4570236" y="3140968"/>
            <a:ext cx="0" cy="154046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repeatCount="2000" accel="4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12290" name="Picture 2" descr="ê´ë ¨ ì´ë¯¸ì§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60" y="2431636"/>
            <a:ext cx="1512324" cy="4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ê´ë ¨ ì´ë¯¸ì§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60" y="3599061"/>
            <a:ext cx="1512324" cy="4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ê´ë ¨ ì´ë¯¸ì§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60" y="4766486"/>
            <a:ext cx="1512324" cy="4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hlinkClick r:id="rId5" action="ppaction://hlinksldjump" tooltip="학습하기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660" y="2450385"/>
            <a:ext cx="1438781" cy="493819"/>
          </a:xfrm>
          <a:prstGeom prst="rect">
            <a:avLst/>
          </a:prstGeom>
        </p:spPr>
      </p:pic>
      <p:pic>
        <p:nvPicPr>
          <p:cNvPr id="29" name="그림 28">
            <a:hlinkClick r:id="rId7" action="ppaction://hlinksldjump" tooltip="만들기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780" y="3599061"/>
            <a:ext cx="1438781" cy="499915"/>
          </a:xfrm>
          <a:prstGeom prst="rect">
            <a:avLst/>
          </a:prstGeom>
        </p:spPr>
      </p:pic>
      <p:pic>
        <p:nvPicPr>
          <p:cNvPr id="31" name="그림 3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1659" y="4785235"/>
            <a:ext cx="1438781" cy="493819"/>
          </a:xfrm>
          <a:prstGeom prst="rect">
            <a:avLst/>
          </a:prstGeom>
        </p:spPr>
      </p:pic>
      <p:cxnSp>
        <p:nvCxnSpPr>
          <p:cNvPr id="34" name="꺾인 연결선 33"/>
          <p:cNvCxnSpPr/>
          <p:nvPr/>
        </p:nvCxnSpPr>
        <p:spPr>
          <a:xfrm rot="10800000" flipV="1">
            <a:off x="1331641" y="2662266"/>
            <a:ext cx="12700" cy="2334850"/>
          </a:xfrm>
          <a:prstGeom prst="bentConnector3">
            <a:avLst>
              <a:gd name="adj1" fmla="val 3308575"/>
            </a:avLst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/>
          <p:nvPr/>
        </p:nvCxnSpPr>
        <p:spPr>
          <a:xfrm rot="10800000" flipV="1">
            <a:off x="1331641" y="2662265"/>
            <a:ext cx="12700" cy="1167425"/>
          </a:xfrm>
          <a:prstGeom prst="bentConnector3">
            <a:avLst>
              <a:gd name="adj1" fmla="val 3308575"/>
            </a:avLst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3148602" y="2194213"/>
            <a:ext cx="5239822" cy="93610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</a:rPr>
              <a:t>게임을 하듯이 주어진 미션들을 해결해 나가며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</a:rPr>
              <a:t>엔트리 코딩 원리를 배울 수 있음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148602" y="3361638"/>
            <a:ext cx="5239822" cy="93610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ko-KR" altLang="en-US" dirty="0" smtClean="0"/>
              <a:t>블록 장난감을 조립하듯이 쉽고 재미있게 나만의 프로그램을 만들 수 있음</a:t>
            </a:r>
            <a:endParaRPr lang="ko-KR" altLang="en-US" dirty="0"/>
          </a:p>
        </p:txBody>
      </p:sp>
      <p:sp>
        <p:nvSpPr>
          <p:cNvPr id="45" name="직사각형 44"/>
          <p:cNvSpPr/>
          <p:nvPr/>
        </p:nvSpPr>
        <p:spPr>
          <a:xfrm>
            <a:off x="3148602" y="4529063"/>
            <a:ext cx="5239822" cy="93610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altLang="ko-KR" dirty="0" smtClean="0"/>
              <a:t>SNS</a:t>
            </a:r>
            <a:r>
              <a:rPr lang="ko-KR" altLang="en-US" dirty="0" smtClean="0"/>
              <a:t>처럼 내 프로그램을 타인과 공유할 수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타인의 작품도 감상할 수 있음</a:t>
            </a:r>
            <a:endParaRPr lang="ko-KR" altLang="en-US" dirty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4806" y="572260"/>
            <a:ext cx="345673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9" b="34408"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pic>
        <p:nvPicPr>
          <p:cNvPr id="2" name="그림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2" y="2221569"/>
            <a:ext cx="7124216" cy="2121006"/>
          </a:xfrm>
          <a:prstGeom prst="rect">
            <a:avLst/>
          </a:prstGeom>
        </p:spPr>
      </p:pic>
      <p:pic>
        <p:nvPicPr>
          <p:cNvPr id="24" name="Picture 2" descr="ëê·¸ë¼ë¯¸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24227" r="19362" b="16343"/>
          <a:stretch/>
        </p:blipFill>
        <p:spPr bwMode="auto">
          <a:xfrm>
            <a:off x="1495946" y="3780799"/>
            <a:ext cx="1080120" cy="5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694" y="1772816"/>
            <a:ext cx="3334801" cy="49991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7125" y="572259"/>
            <a:ext cx="3456732" cy="816935"/>
          </a:xfrm>
          <a:prstGeom prst="rect">
            <a:avLst/>
          </a:prstGeom>
        </p:spPr>
      </p:pic>
      <p:pic>
        <p:nvPicPr>
          <p:cNvPr id="25" name="Picture 4" descr="finger pointì ëí ì´ë¯¸ì§ ê²ìê²°ê³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8907" flipH="1">
            <a:off x="1280918" y="4131966"/>
            <a:ext cx="843884" cy="8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accel="4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17825</TotalTime>
  <Words>118</Words>
  <Application>Microsoft Office PowerPoint</Application>
  <PresentationFormat>화면 슬라이드 쇼(4:3)</PresentationFormat>
  <Paragraphs>32</Paragraphs>
  <Slides>16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8" baseType="lpstr">
      <vt:lpstr>Arial</vt:lpstr>
      <vt:lpstr>HY견고딕</vt:lpstr>
      <vt:lpstr>맑은 고딕</vt:lpstr>
      <vt:lpstr>Calibri</vt:lpstr>
      <vt:lpstr>Wingdings</vt:lpstr>
      <vt:lpstr>HY헤드라인M</vt:lpstr>
      <vt:lpstr>Tahoma</vt:lpstr>
      <vt:lpstr>메이플스토리 OTF</vt:lpstr>
      <vt:lpstr>조선일보명조</vt:lpstr>
      <vt:lpstr>4_Office 테마</vt:lpstr>
      <vt:lpstr>1_Office 테마</vt:lpstr>
      <vt:lpstr>3_Office 테마</vt:lpstr>
      <vt:lpstr> 이 영 호 kyonggi.ac.kr@gmail.com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이영호</cp:lastModifiedBy>
  <cp:revision>467</cp:revision>
  <dcterms:created xsi:type="dcterms:W3CDTF">2012-09-18T14:42:59Z</dcterms:created>
  <dcterms:modified xsi:type="dcterms:W3CDTF">2019-11-03T16:29:54Z</dcterms:modified>
</cp:coreProperties>
</file>